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0" r:id="rId3"/>
    <p:sldId id="283" r:id="rId4"/>
    <p:sldId id="287" r:id="rId5"/>
    <p:sldId id="257" r:id="rId6"/>
    <p:sldId id="258" r:id="rId7"/>
    <p:sldId id="290" r:id="rId8"/>
    <p:sldId id="280" r:id="rId9"/>
    <p:sldId id="271" r:id="rId10"/>
    <p:sldId id="259" r:id="rId11"/>
    <p:sldId id="272" r:id="rId12"/>
    <p:sldId id="273" r:id="rId13"/>
    <p:sldId id="285" r:id="rId14"/>
    <p:sldId id="278" r:id="rId15"/>
    <p:sldId id="289" r:id="rId16"/>
    <p:sldId id="267" r:id="rId17"/>
    <p:sldId id="284" r:id="rId18"/>
    <p:sldId id="281" r:id="rId19"/>
    <p:sldId id="269" r:id="rId20"/>
    <p:sldId id="288" r:id="rId21"/>
    <p:sldId id="286" r:id="rId22"/>
    <p:sldId id="260" r:id="rId23"/>
    <p:sldId id="261" r:id="rId24"/>
    <p:sldId id="282" r:id="rId25"/>
    <p:sldId id="265" r:id="rId26"/>
  </p:sldIdLst>
  <p:sldSz cx="12192000" cy="6858000"/>
  <p:notesSz cx="7077075" cy="8412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702" autoAdjust="0"/>
  </p:normalViewPr>
  <p:slideViewPr>
    <p:cSldViewPr snapToGrid="0">
      <p:cViewPr varScale="1">
        <p:scale>
          <a:sx n="52" d="100"/>
          <a:sy n="52" d="100"/>
        </p:scale>
        <p:origin x="1458" y="66"/>
      </p:cViewPr>
      <p:guideLst/>
    </p:cSldViewPr>
  </p:slideViewPr>
  <p:notesTextViewPr>
    <p:cViewPr>
      <p:scale>
        <a:sx n="1" d="1"/>
        <a:sy n="1" d="1"/>
      </p:scale>
      <p:origin x="0" y="0"/>
    </p:cViewPr>
  </p:notesTextViewPr>
  <p:sorterViewPr>
    <p:cViewPr>
      <p:scale>
        <a:sx n="100" d="100"/>
        <a:sy n="100" d="100"/>
      </p:scale>
      <p:origin x="0" y="-3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31E0B-D235-432B-BC1A-DA635D5D877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38DF7E2-CB66-4085-A85B-92872FA0447B}">
      <dgm:prSet phldrT="[Text]"/>
      <dgm:spPr/>
      <dgm:t>
        <a:bodyPr/>
        <a:lstStyle/>
        <a:p>
          <a:r>
            <a:rPr lang="en-US" dirty="0" smtClean="0">
              <a:solidFill>
                <a:schemeClr val="tx1"/>
              </a:solidFill>
            </a:rPr>
            <a:t>Interpersonal Racism</a:t>
          </a:r>
          <a:endParaRPr lang="en-US" dirty="0">
            <a:solidFill>
              <a:schemeClr val="tx1"/>
            </a:solidFill>
          </a:endParaRPr>
        </a:p>
      </dgm:t>
    </dgm:pt>
    <dgm:pt modelId="{D1B2A591-37AA-44B7-AF5A-557E2546134F}" type="parTrans" cxnId="{A6F06A74-7FD2-4C59-9C24-816B0FD58BDC}">
      <dgm:prSet/>
      <dgm:spPr/>
      <dgm:t>
        <a:bodyPr/>
        <a:lstStyle/>
        <a:p>
          <a:endParaRPr lang="en-US"/>
        </a:p>
      </dgm:t>
    </dgm:pt>
    <dgm:pt modelId="{985C1099-BA11-466C-BE10-536D3EF86EE6}" type="sibTrans" cxnId="{A6F06A74-7FD2-4C59-9C24-816B0FD58BDC}">
      <dgm:prSet/>
      <dgm:spPr/>
      <dgm:t>
        <a:bodyPr/>
        <a:lstStyle/>
        <a:p>
          <a:endParaRPr lang="en-US"/>
        </a:p>
      </dgm:t>
    </dgm:pt>
    <dgm:pt modelId="{1597DE1E-2AEB-47C6-B463-60D61A2CB498}">
      <dgm:prSet phldrT="[Text]"/>
      <dgm:spPr/>
      <dgm:t>
        <a:bodyPr/>
        <a:lstStyle/>
        <a:p>
          <a:r>
            <a:rPr lang="en-US" dirty="0" smtClean="0">
              <a:solidFill>
                <a:schemeClr val="tx1"/>
              </a:solidFill>
            </a:rPr>
            <a:t>Structural Racism</a:t>
          </a:r>
          <a:endParaRPr lang="en-US" dirty="0">
            <a:solidFill>
              <a:schemeClr val="tx1"/>
            </a:solidFill>
          </a:endParaRPr>
        </a:p>
      </dgm:t>
    </dgm:pt>
    <dgm:pt modelId="{F6B93CD8-FDD5-4F33-A821-8936245B256C}" type="parTrans" cxnId="{515C88FC-EFD6-4A9B-A46E-D364FE903085}">
      <dgm:prSet/>
      <dgm:spPr/>
      <dgm:t>
        <a:bodyPr/>
        <a:lstStyle/>
        <a:p>
          <a:endParaRPr lang="en-US"/>
        </a:p>
      </dgm:t>
    </dgm:pt>
    <dgm:pt modelId="{011CF1E6-9AF8-4A27-9511-E1F6EEC4EB2F}" type="sibTrans" cxnId="{515C88FC-EFD6-4A9B-A46E-D364FE903085}">
      <dgm:prSet/>
      <dgm:spPr/>
      <dgm:t>
        <a:bodyPr/>
        <a:lstStyle/>
        <a:p>
          <a:endParaRPr lang="en-US"/>
        </a:p>
      </dgm:t>
    </dgm:pt>
    <dgm:pt modelId="{53DA0527-B900-4A5C-8936-8337BABA4753}">
      <dgm:prSet phldrT="[Text]"/>
      <dgm:spPr/>
      <dgm:t>
        <a:bodyPr/>
        <a:lstStyle/>
        <a:p>
          <a:r>
            <a:rPr lang="en-US" b="0" dirty="0" smtClean="0">
              <a:solidFill>
                <a:schemeClr val="tx1"/>
              </a:solidFill>
            </a:rPr>
            <a:t>Institutional Racism</a:t>
          </a:r>
          <a:endParaRPr lang="en-US" b="0" dirty="0">
            <a:solidFill>
              <a:schemeClr val="tx1"/>
            </a:solidFill>
          </a:endParaRPr>
        </a:p>
      </dgm:t>
    </dgm:pt>
    <dgm:pt modelId="{39AD77C0-D585-40DD-9FCE-5E022968BD7F}" type="parTrans" cxnId="{08C01270-7693-41CE-9BF1-6986D2693661}">
      <dgm:prSet/>
      <dgm:spPr/>
      <dgm:t>
        <a:bodyPr/>
        <a:lstStyle/>
        <a:p>
          <a:endParaRPr lang="en-US"/>
        </a:p>
      </dgm:t>
    </dgm:pt>
    <dgm:pt modelId="{C5E1D061-A82E-44AD-B4CF-5579616E27EA}" type="sibTrans" cxnId="{08C01270-7693-41CE-9BF1-6986D2693661}">
      <dgm:prSet/>
      <dgm:spPr/>
      <dgm:t>
        <a:bodyPr/>
        <a:lstStyle/>
        <a:p>
          <a:endParaRPr lang="en-US"/>
        </a:p>
      </dgm:t>
    </dgm:pt>
    <dgm:pt modelId="{69BCC1A8-B531-4720-B638-3722070A379A}">
      <dgm:prSet phldrT="[Text]"/>
      <dgm:spPr/>
      <dgm:t>
        <a:bodyPr/>
        <a:lstStyle/>
        <a:p>
          <a:r>
            <a:rPr lang="en-US" dirty="0" smtClean="0">
              <a:solidFill>
                <a:schemeClr val="tx1"/>
              </a:solidFill>
            </a:rPr>
            <a:t>Individual Racism</a:t>
          </a:r>
          <a:endParaRPr lang="en-US" dirty="0">
            <a:solidFill>
              <a:schemeClr val="tx1"/>
            </a:solidFill>
          </a:endParaRPr>
        </a:p>
      </dgm:t>
    </dgm:pt>
    <dgm:pt modelId="{2D6511F2-941B-4B08-BF81-C74070DFD643}" type="parTrans" cxnId="{B5C2A42E-2F02-466F-BC82-F7F1C9F6CC7B}">
      <dgm:prSet/>
      <dgm:spPr/>
      <dgm:t>
        <a:bodyPr/>
        <a:lstStyle/>
        <a:p>
          <a:endParaRPr lang="en-US"/>
        </a:p>
      </dgm:t>
    </dgm:pt>
    <dgm:pt modelId="{9077B142-4B40-422D-A0EA-2B1761213C06}" type="sibTrans" cxnId="{B5C2A42E-2F02-466F-BC82-F7F1C9F6CC7B}">
      <dgm:prSet/>
      <dgm:spPr/>
      <dgm:t>
        <a:bodyPr/>
        <a:lstStyle/>
        <a:p>
          <a:endParaRPr lang="en-US"/>
        </a:p>
      </dgm:t>
    </dgm:pt>
    <dgm:pt modelId="{564A6405-9142-4161-9922-6129462DCA9C}">
      <dgm:prSet phldrT="[Text]"/>
      <dgm:spPr/>
      <dgm:t>
        <a:bodyPr/>
        <a:lstStyle/>
        <a:p>
          <a:r>
            <a:rPr lang="en-US" dirty="0" smtClean="0">
              <a:solidFill>
                <a:schemeClr val="tx1"/>
              </a:solidFill>
            </a:rPr>
            <a:t>Internalized Racism</a:t>
          </a:r>
          <a:endParaRPr lang="en-US" dirty="0">
            <a:solidFill>
              <a:schemeClr val="tx1"/>
            </a:solidFill>
          </a:endParaRPr>
        </a:p>
      </dgm:t>
    </dgm:pt>
    <dgm:pt modelId="{F29C905D-BCB1-41E2-9224-E1CFA3D99178}" type="parTrans" cxnId="{A309E5B0-F2FD-413A-A349-7000B2FDB9DD}">
      <dgm:prSet/>
      <dgm:spPr/>
      <dgm:t>
        <a:bodyPr/>
        <a:lstStyle/>
        <a:p>
          <a:endParaRPr lang="en-US"/>
        </a:p>
      </dgm:t>
    </dgm:pt>
    <dgm:pt modelId="{6395970B-FB13-464F-A5F0-E0E7A211D094}" type="sibTrans" cxnId="{A309E5B0-F2FD-413A-A349-7000B2FDB9DD}">
      <dgm:prSet/>
      <dgm:spPr/>
      <dgm:t>
        <a:bodyPr/>
        <a:lstStyle/>
        <a:p>
          <a:endParaRPr lang="en-US"/>
        </a:p>
      </dgm:t>
    </dgm:pt>
    <dgm:pt modelId="{34F63100-9F42-48DA-BFAB-69B8BD214A65}" type="pres">
      <dgm:prSet presAssocID="{71331E0B-D235-432B-BC1A-DA635D5D8772}" presName="cycle" presStyleCnt="0">
        <dgm:presLayoutVars>
          <dgm:dir/>
          <dgm:resizeHandles val="exact"/>
        </dgm:presLayoutVars>
      </dgm:prSet>
      <dgm:spPr/>
      <dgm:t>
        <a:bodyPr/>
        <a:lstStyle/>
        <a:p>
          <a:endParaRPr lang="en-US"/>
        </a:p>
      </dgm:t>
    </dgm:pt>
    <dgm:pt modelId="{78B85667-19EF-4C34-B52B-79DDEDE06B59}" type="pres">
      <dgm:prSet presAssocID="{238DF7E2-CB66-4085-A85B-92872FA0447B}" presName="node" presStyleLbl="node1" presStyleIdx="0" presStyleCnt="5">
        <dgm:presLayoutVars>
          <dgm:bulletEnabled val="1"/>
        </dgm:presLayoutVars>
      </dgm:prSet>
      <dgm:spPr/>
      <dgm:t>
        <a:bodyPr/>
        <a:lstStyle/>
        <a:p>
          <a:endParaRPr lang="en-US"/>
        </a:p>
      </dgm:t>
    </dgm:pt>
    <dgm:pt modelId="{8D48B05E-3F0D-4748-90E9-73A24E6C51A9}" type="pres">
      <dgm:prSet presAssocID="{238DF7E2-CB66-4085-A85B-92872FA0447B}" presName="spNode" presStyleCnt="0"/>
      <dgm:spPr/>
    </dgm:pt>
    <dgm:pt modelId="{1A946729-FE5F-4264-8BD3-61A25679D0AC}" type="pres">
      <dgm:prSet presAssocID="{985C1099-BA11-466C-BE10-536D3EF86EE6}" presName="sibTrans" presStyleLbl="sibTrans1D1" presStyleIdx="0" presStyleCnt="5"/>
      <dgm:spPr/>
      <dgm:t>
        <a:bodyPr/>
        <a:lstStyle/>
        <a:p>
          <a:endParaRPr lang="en-US"/>
        </a:p>
      </dgm:t>
    </dgm:pt>
    <dgm:pt modelId="{955B973F-9383-453E-8C97-3923D93C01F0}" type="pres">
      <dgm:prSet presAssocID="{1597DE1E-2AEB-47C6-B463-60D61A2CB498}" presName="node" presStyleLbl="node1" presStyleIdx="1" presStyleCnt="5">
        <dgm:presLayoutVars>
          <dgm:bulletEnabled val="1"/>
        </dgm:presLayoutVars>
      </dgm:prSet>
      <dgm:spPr/>
      <dgm:t>
        <a:bodyPr/>
        <a:lstStyle/>
        <a:p>
          <a:endParaRPr lang="en-US"/>
        </a:p>
      </dgm:t>
    </dgm:pt>
    <dgm:pt modelId="{CBDD87DA-C54C-4C39-B510-FB0790617472}" type="pres">
      <dgm:prSet presAssocID="{1597DE1E-2AEB-47C6-B463-60D61A2CB498}" presName="spNode" presStyleCnt="0"/>
      <dgm:spPr/>
    </dgm:pt>
    <dgm:pt modelId="{A45ABEC0-88A5-48D6-B62F-A134563ED1A5}" type="pres">
      <dgm:prSet presAssocID="{011CF1E6-9AF8-4A27-9511-E1F6EEC4EB2F}" presName="sibTrans" presStyleLbl="sibTrans1D1" presStyleIdx="1" presStyleCnt="5"/>
      <dgm:spPr/>
      <dgm:t>
        <a:bodyPr/>
        <a:lstStyle/>
        <a:p>
          <a:endParaRPr lang="en-US"/>
        </a:p>
      </dgm:t>
    </dgm:pt>
    <dgm:pt modelId="{42BFFD11-D86C-4C21-A799-F6FD650ADC43}" type="pres">
      <dgm:prSet presAssocID="{53DA0527-B900-4A5C-8936-8337BABA4753}" presName="node" presStyleLbl="node1" presStyleIdx="2" presStyleCnt="5">
        <dgm:presLayoutVars>
          <dgm:bulletEnabled val="1"/>
        </dgm:presLayoutVars>
      </dgm:prSet>
      <dgm:spPr/>
      <dgm:t>
        <a:bodyPr/>
        <a:lstStyle/>
        <a:p>
          <a:endParaRPr lang="en-US"/>
        </a:p>
      </dgm:t>
    </dgm:pt>
    <dgm:pt modelId="{4690A05C-B3C5-47DB-8289-2DFC9C61EF2E}" type="pres">
      <dgm:prSet presAssocID="{53DA0527-B900-4A5C-8936-8337BABA4753}" presName="spNode" presStyleCnt="0"/>
      <dgm:spPr/>
    </dgm:pt>
    <dgm:pt modelId="{84F1C8C2-AE3A-43A8-9FF3-BB2EAA944832}" type="pres">
      <dgm:prSet presAssocID="{C5E1D061-A82E-44AD-B4CF-5579616E27EA}" presName="sibTrans" presStyleLbl="sibTrans1D1" presStyleIdx="2" presStyleCnt="5"/>
      <dgm:spPr/>
      <dgm:t>
        <a:bodyPr/>
        <a:lstStyle/>
        <a:p>
          <a:endParaRPr lang="en-US"/>
        </a:p>
      </dgm:t>
    </dgm:pt>
    <dgm:pt modelId="{8082739A-1B44-4E7B-9605-8FEA1D98E247}" type="pres">
      <dgm:prSet presAssocID="{69BCC1A8-B531-4720-B638-3722070A379A}" presName="node" presStyleLbl="node1" presStyleIdx="3" presStyleCnt="5">
        <dgm:presLayoutVars>
          <dgm:bulletEnabled val="1"/>
        </dgm:presLayoutVars>
      </dgm:prSet>
      <dgm:spPr/>
      <dgm:t>
        <a:bodyPr/>
        <a:lstStyle/>
        <a:p>
          <a:endParaRPr lang="en-US"/>
        </a:p>
      </dgm:t>
    </dgm:pt>
    <dgm:pt modelId="{58D9CA65-1752-42AF-BB79-ECD01A090905}" type="pres">
      <dgm:prSet presAssocID="{69BCC1A8-B531-4720-B638-3722070A379A}" presName="spNode" presStyleCnt="0"/>
      <dgm:spPr/>
    </dgm:pt>
    <dgm:pt modelId="{BB5D18CB-D3D4-450C-9BD4-EBB59B24E65F}" type="pres">
      <dgm:prSet presAssocID="{9077B142-4B40-422D-A0EA-2B1761213C06}" presName="sibTrans" presStyleLbl="sibTrans1D1" presStyleIdx="3" presStyleCnt="5"/>
      <dgm:spPr/>
      <dgm:t>
        <a:bodyPr/>
        <a:lstStyle/>
        <a:p>
          <a:endParaRPr lang="en-US"/>
        </a:p>
      </dgm:t>
    </dgm:pt>
    <dgm:pt modelId="{7679107E-31D0-47A2-8058-1B9CF6F65228}" type="pres">
      <dgm:prSet presAssocID="{564A6405-9142-4161-9922-6129462DCA9C}" presName="node" presStyleLbl="node1" presStyleIdx="4" presStyleCnt="5">
        <dgm:presLayoutVars>
          <dgm:bulletEnabled val="1"/>
        </dgm:presLayoutVars>
      </dgm:prSet>
      <dgm:spPr/>
      <dgm:t>
        <a:bodyPr/>
        <a:lstStyle/>
        <a:p>
          <a:endParaRPr lang="en-US"/>
        </a:p>
      </dgm:t>
    </dgm:pt>
    <dgm:pt modelId="{600808BC-BAAF-45C1-A6C0-4A3F96923C2F}" type="pres">
      <dgm:prSet presAssocID="{564A6405-9142-4161-9922-6129462DCA9C}" presName="spNode" presStyleCnt="0"/>
      <dgm:spPr/>
    </dgm:pt>
    <dgm:pt modelId="{86FDB01D-2583-495E-96FC-61DACA9F270D}" type="pres">
      <dgm:prSet presAssocID="{6395970B-FB13-464F-A5F0-E0E7A211D094}" presName="sibTrans" presStyleLbl="sibTrans1D1" presStyleIdx="4" presStyleCnt="5"/>
      <dgm:spPr/>
      <dgm:t>
        <a:bodyPr/>
        <a:lstStyle/>
        <a:p>
          <a:endParaRPr lang="en-US"/>
        </a:p>
      </dgm:t>
    </dgm:pt>
  </dgm:ptLst>
  <dgm:cxnLst>
    <dgm:cxn modelId="{515C88FC-EFD6-4A9B-A46E-D364FE903085}" srcId="{71331E0B-D235-432B-BC1A-DA635D5D8772}" destId="{1597DE1E-2AEB-47C6-B463-60D61A2CB498}" srcOrd="1" destOrd="0" parTransId="{F6B93CD8-FDD5-4F33-A821-8936245B256C}" sibTransId="{011CF1E6-9AF8-4A27-9511-E1F6EEC4EB2F}"/>
    <dgm:cxn modelId="{A309E5B0-F2FD-413A-A349-7000B2FDB9DD}" srcId="{71331E0B-D235-432B-BC1A-DA635D5D8772}" destId="{564A6405-9142-4161-9922-6129462DCA9C}" srcOrd="4" destOrd="0" parTransId="{F29C905D-BCB1-41E2-9224-E1CFA3D99178}" sibTransId="{6395970B-FB13-464F-A5F0-E0E7A211D094}"/>
    <dgm:cxn modelId="{9CEA2943-57E6-4141-8303-BCE7E194C3C2}" type="presOf" srcId="{1597DE1E-2AEB-47C6-B463-60D61A2CB498}" destId="{955B973F-9383-453E-8C97-3923D93C01F0}" srcOrd="0" destOrd="0" presId="urn:microsoft.com/office/officeart/2005/8/layout/cycle5"/>
    <dgm:cxn modelId="{607AD5E8-5FAC-4560-A93E-B19CAAE199C8}" type="presOf" srcId="{71331E0B-D235-432B-BC1A-DA635D5D8772}" destId="{34F63100-9F42-48DA-BFAB-69B8BD214A65}" srcOrd="0" destOrd="0" presId="urn:microsoft.com/office/officeart/2005/8/layout/cycle5"/>
    <dgm:cxn modelId="{9D2D5FE2-DB46-45F6-B2EA-F72C847CA667}" type="presOf" srcId="{011CF1E6-9AF8-4A27-9511-E1F6EEC4EB2F}" destId="{A45ABEC0-88A5-48D6-B62F-A134563ED1A5}" srcOrd="0" destOrd="0" presId="urn:microsoft.com/office/officeart/2005/8/layout/cycle5"/>
    <dgm:cxn modelId="{08C01270-7693-41CE-9BF1-6986D2693661}" srcId="{71331E0B-D235-432B-BC1A-DA635D5D8772}" destId="{53DA0527-B900-4A5C-8936-8337BABA4753}" srcOrd="2" destOrd="0" parTransId="{39AD77C0-D585-40DD-9FCE-5E022968BD7F}" sibTransId="{C5E1D061-A82E-44AD-B4CF-5579616E27EA}"/>
    <dgm:cxn modelId="{908D3D6B-CEEE-47DF-8658-D2139ADC5C90}" type="presOf" srcId="{6395970B-FB13-464F-A5F0-E0E7A211D094}" destId="{86FDB01D-2583-495E-96FC-61DACA9F270D}" srcOrd="0" destOrd="0" presId="urn:microsoft.com/office/officeart/2005/8/layout/cycle5"/>
    <dgm:cxn modelId="{AB03BC64-30BD-426F-B154-A372AF1C52BD}" type="presOf" srcId="{69BCC1A8-B531-4720-B638-3722070A379A}" destId="{8082739A-1B44-4E7B-9605-8FEA1D98E247}" srcOrd="0" destOrd="0" presId="urn:microsoft.com/office/officeart/2005/8/layout/cycle5"/>
    <dgm:cxn modelId="{EE862D6A-BF2A-4B70-83A9-EF132DD4B897}" type="presOf" srcId="{53DA0527-B900-4A5C-8936-8337BABA4753}" destId="{42BFFD11-D86C-4C21-A799-F6FD650ADC43}" srcOrd="0" destOrd="0" presId="urn:microsoft.com/office/officeart/2005/8/layout/cycle5"/>
    <dgm:cxn modelId="{966ED73D-249A-4023-9817-7D75E3B66BEA}" type="presOf" srcId="{238DF7E2-CB66-4085-A85B-92872FA0447B}" destId="{78B85667-19EF-4C34-B52B-79DDEDE06B59}" srcOrd="0" destOrd="0" presId="urn:microsoft.com/office/officeart/2005/8/layout/cycle5"/>
    <dgm:cxn modelId="{9D91EA0A-AB79-4503-9534-3320E34532A9}" type="presOf" srcId="{564A6405-9142-4161-9922-6129462DCA9C}" destId="{7679107E-31D0-47A2-8058-1B9CF6F65228}" srcOrd="0" destOrd="0" presId="urn:microsoft.com/office/officeart/2005/8/layout/cycle5"/>
    <dgm:cxn modelId="{EC1352C3-3F0B-48B9-9BB4-11DF9654BB16}" type="presOf" srcId="{C5E1D061-A82E-44AD-B4CF-5579616E27EA}" destId="{84F1C8C2-AE3A-43A8-9FF3-BB2EAA944832}" srcOrd="0" destOrd="0" presId="urn:microsoft.com/office/officeart/2005/8/layout/cycle5"/>
    <dgm:cxn modelId="{A6F06A74-7FD2-4C59-9C24-816B0FD58BDC}" srcId="{71331E0B-D235-432B-BC1A-DA635D5D8772}" destId="{238DF7E2-CB66-4085-A85B-92872FA0447B}" srcOrd="0" destOrd="0" parTransId="{D1B2A591-37AA-44B7-AF5A-557E2546134F}" sibTransId="{985C1099-BA11-466C-BE10-536D3EF86EE6}"/>
    <dgm:cxn modelId="{08BA4CED-64E8-4E44-8845-3E0FBF9CAA41}" type="presOf" srcId="{9077B142-4B40-422D-A0EA-2B1761213C06}" destId="{BB5D18CB-D3D4-450C-9BD4-EBB59B24E65F}" srcOrd="0" destOrd="0" presId="urn:microsoft.com/office/officeart/2005/8/layout/cycle5"/>
    <dgm:cxn modelId="{DE77D9E9-21FB-4ADF-A63A-805D56497594}" type="presOf" srcId="{985C1099-BA11-466C-BE10-536D3EF86EE6}" destId="{1A946729-FE5F-4264-8BD3-61A25679D0AC}" srcOrd="0" destOrd="0" presId="urn:microsoft.com/office/officeart/2005/8/layout/cycle5"/>
    <dgm:cxn modelId="{B5C2A42E-2F02-466F-BC82-F7F1C9F6CC7B}" srcId="{71331E0B-D235-432B-BC1A-DA635D5D8772}" destId="{69BCC1A8-B531-4720-B638-3722070A379A}" srcOrd="3" destOrd="0" parTransId="{2D6511F2-941B-4B08-BF81-C74070DFD643}" sibTransId="{9077B142-4B40-422D-A0EA-2B1761213C06}"/>
    <dgm:cxn modelId="{3D19DFB2-695E-4F18-8A73-73E83A997FAD}" type="presParOf" srcId="{34F63100-9F42-48DA-BFAB-69B8BD214A65}" destId="{78B85667-19EF-4C34-B52B-79DDEDE06B59}" srcOrd="0" destOrd="0" presId="urn:microsoft.com/office/officeart/2005/8/layout/cycle5"/>
    <dgm:cxn modelId="{ED4FD920-01C7-47DC-977A-B3ADDD74C339}" type="presParOf" srcId="{34F63100-9F42-48DA-BFAB-69B8BD214A65}" destId="{8D48B05E-3F0D-4748-90E9-73A24E6C51A9}" srcOrd="1" destOrd="0" presId="urn:microsoft.com/office/officeart/2005/8/layout/cycle5"/>
    <dgm:cxn modelId="{DE263587-39D2-4DD7-A0EB-46881C7D873B}" type="presParOf" srcId="{34F63100-9F42-48DA-BFAB-69B8BD214A65}" destId="{1A946729-FE5F-4264-8BD3-61A25679D0AC}" srcOrd="2" destOrd="0" presId="urn:microsoft.com/office/officeart/2005/8/layout/cycle5"/>
    <dgm:cxn modelId="{BBAAE668-4F31-4DF6-A8E7-25E09CC7061B}" type="presParOf" srcId="{34F63100-9F42-48DA-BFAB-69B8BD214A65}" destId="{955B973F-9383-453E-8C97-3923D93C01F0}" srcOrd="3" destOrd="0" presId="urn:microsoft.com/office/officeart/2005/8/layout/cycle5"/>
    <dgm:cxn modelId="{B6FF1794-E10B-4D5A-8101-8B18ED1EB404}" type="presParOf" srcId="{34F63100-9F42-48DA-BFAB-69B8BD214A65}" destId="{CBDD87DA-C54C-4C39-B510-FB0790617472}" srcOrd="4" destOrd="0" presId="urn:microsoft.com/office/officeart/2005/8/layout/cycle5"/>
    <dgm:cxn modelId="{75BA6649-6D18-4F2D-A8CB-1BD93E7C48D0}" type="presParOf" srcId="{34F63100-9F42-48DA-BFAB-69B8BD214A65}" destId="{A45ABEC0-88A5-48D6-B62F-A134563ED1A5}" srcOrd="5" destOrd="0" presId="urn:microsoft.com/office/officeart/2005/8/layout/cycle5"/>
    <dgm:cxn modelId="{448B4C12-ED50-4E1D-9CB4-010E85D5EE5F}" type="presParOf" srcId="{34F63100-9F42-48DA-BFAB-69B8BD214A65}" destId="{42BFFD11-D86C-4C21-A799-F6FD650ADC43}" srcOrd="6" destOrd="0" presId="urn:microsoft.com/office/officeart/2005/8/layout/cycle5"/>
    <dgm:cxn modelId="{93699480-953C-4DFE-B185-1FF80C799019}" type="presParOf" srcId="{34F63100-9F42-48DA-BFAB-69B8BD214A65}" destId="{4690A05C-B3C5-47DB-8289-2DFC9C61EF2E}" srcOrd="7" destOrd="0" presId="urn:microsoft.com/office/officeart/2005/8/layout/cycle5"/>
    <dgm:cxn modelId="{C8C2C96D-C2DD-4F3D-828B-7B0B04F4E637}" type="presParOf" srcId="{34F63100-9F42-48DA-BFAB-69B8BD214A65}" destId="{84F1C8C2-AE3A-43A8-9FF3-BB2EAA944832}" srcOrd="8" destOrd="0" presId="urn:microsoft.com/office/officeart/2005/8/layout/cycle5"/>
    <dgm:cxn modelId="{EB6844ED-5F2F-452A-94BD-93330912AAC5}" type="presParOf" srcId="{34F63100-9F42-48DA-BFAB-69B8BD214A65}" destId="{8082739A-1B44-4E7B-9605-8FEA1D98E247}" srcOrd="9" destOrd="0" presId="urn:microsoft.com/office/officeart/2005/8/layout/cycle5"/>
    <dgm:cxn modelId="{7C4A8651-F507-4620-A8C0-1FE2BE92A32A}" type="presParOf" srcId="{34F63100-9F42-48DA-BFAB-69B8BD214A65}" destId="{58D9CA65-1752-42AF-BB79-ECD01A090905}" srcOrd="10" destOrd="0" presId="urn:microsoft.com/office/officeart/2005/8/layout/cycle5"/>
    <dgm:cxn modelId="{64485ABC-04A5-4B9E-8633-33CFF12B2AFD}" type="presParOf" srcId="{34F63100-9F42-48DA-BFAB-69B8BD214A65}" destId="{BB5D18CB-D3D4-450C-9BD4-EBB59B24E65F}" srcOrd="11" destOrd="0" presId="urn:microsoft.com/office/officeart/2005/8/layout/cycle5"/>
    <dgm:cxn modelId="{169CA860-866A-4B95-85AF-8D72AFE0A1F5}" type="presParOf" srcId="{34F63100-9F42-48DA-BFAB-69B8BD214A65}" destId="{7679107E-31D0-47A2-8058-1B9CF6F65228}" srcOrd="12" destOrd="0" presId="urn:microsoft.com/office/officeart/2005/8/layout/cycle5"/>
    <dgm:cxn modelId="{C0178A7A-EF80-437E-B230-F0B5D2B1D978}" type="presParOf" srcId="{34F63100-9F42-48DA-BFAB-69B8BD214A65}" destId="{600808BC-BAAF-45C1-A6C0-4A3F96923C2F}" srcOrd="13" destOrd="0" presId="urn:microsoft.com/office/officeart/2005/8/layout/cycle5"/>
    <dgm:cxn modelId="{F3C14D7A-F345-4A8E-98C7-BDDA863E009B}" type="presParOf" srcId="{34F63100-9F42-48DA-BFAB-69B8BD214A65}" destId="{86FDB01D-2583-495E-96FC-61DACA9F270D}"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4DB1D71A-6108-4785-82AC-CB2D41705B37}" type="datetimeFigureOut">
              <a:rPr lang="en-US" smtClean="0"/>
              <a:t>10/6/2023</a:t>
            </a:fld>
            <a:endParaRPr lang="en-US"/>
          </a:p>
        </p:txBody>
      </p:sp>
      <p:sp>
        <p:nvSpPr>
          <p:cNvPr id="4" name="Slide Image Placeholder 3"/>
          <p:cNvSpPr>
            <a:spLocks noGrp="1" noRot="1" noChangeAspect="1"/>
          </p:cNvSpPr>
          <p:nvPr>
            <p:ph type="sldImg" idx="2"/>
          </p:nvPr>
        </p:nvSpPr>
        <p:spPr>
          <a:xfrm>
            <a:off x="1014413" y="1050925"/>
            <a:ext cx="5048250" cy="2840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6E82FF11-CAC3-444B-9A81-0CBFDFA59B82}" type="slidenum">
              <a:rPr lang="en-US" smtClean="0"/>
              <a:t>‹#›</a:t>
            </a:fld>
            <a:endParaRPr lang="en-US"/>
          </a:p>
        </p:txBody>
      </p:sp>
    </p:spTree>
    <p:extLst>
      <p:ext uri="{BB962C8B-B14F-4D97-AF65-F5344CB8AC3E}">
        <p14:creationId xmlns:p14="http://schemas.microsoft.com/office/powerpoint/2010/main" val="121820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ncbi.nlm.nih.gov/pubmed/?term=Kiviniemi%20M%5bAuthor%5d&amp;cauthor=true&amp;cauthor_uid=20677890" TargetMode="External"/><Relationship Id="rId3" Type="http://schemas.openxmlformats.org/officeDocument/2006/relationships/hyperlink" Target="https://www.ncbi.nlm.nih.gov/pubmed/?term=Gibbons%20FX%5bAuthor%5d&amp;cauthor=true&amp;cauthor_uid=20677890" TargetMode="External"/><Relationship Id="rId7" Type="http://schemas.openxmlformats.org/officeDocument/2006/relationships/hyperlink" Target="https://www.ncbi.nlm.nih.gov/pubmed/?term=Weng%20CY%5bAuthor%5d&amp;cauthor=true&amp;cauthor_uid=2067789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ncbi.nlm.nih.gov/pubmed/?term=Gerrard%20M%5bAuthor%5d&amp;cauthor=true&amp;cauthor_uid=20677890" TargetMode="External"/><Relationship Id="rId5" Type="http://schemas.openxmlformats.org/officeDocument/2006/relationships/hyperlink" Target="https://www.ncbi.nlm.nih.gov/pubmed/?term=Stock%20ML%5bAuthor%5d&amp;cauthor=true&amp;cauthor_uid=20677890" TargetMode="External"/><Relationship Id="rId4" Type="http://schemas.openxmlformats.org/officeDocument/2006/relationships/hyperlink" Target="https://www.ncbi.nlm.nih.gov/pubmed/?term=Etcheverry%20PE%5bAuthor%5d&amp;cauthor=true&amp;cauthor_uid=20677890" TargetMode="External"/><Relationship Id="rId9" Type="http://schemas.openxmlformats.org/officeDocument/2006/relationships/hyperlink" Target="https://www.ncbi.nlm.nih.gov/pubmed/?term=O'Hara%20R%5bAuthor%5d&amp;cauthor=true&amp;cauthor_uid=2067789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dcan.ca/articles/learning-together-learning-list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As mentioned this is the first in a series of webinars for you as leaders in prevention on the relationship of prevention and systemic inequality. I believe I was asked to do this because of my long history working in this field. I am a participant and  a witness to the evolution of our work and</a:t>
            </a:r>
            <a:r>
              <a:rPr lang="en-US" baseline="0" dirty="0" smtClean="0"/>
              <a:t> as such I can look back on not only our accomplishments but also our failings and limitations, especially regarding how systemic inequality in our culture affected our prevention priorities and our work over the decades. I speak as a person from the dominant culture who by an accident of birth have been the beneficiary of both opportunity and privilege but also as a person who spent most of her time as a </a:t>
            </a:r>
            <a:r>
              <a:rPr lang="en-US" baseline="0" dirty="0" err="1" smtClean="0"/>
              <a:t>preventionist</a:t>
            </a:r>
            <a:r>
              <a:rPr lang="en-US" baseline="0" dirty="0" smtClean="0"/>
              <a:t> working in, with and for the disenfranchised in my community. Nonetheless, I share in the responsibility of our field that ignored the realities of systemic inequality for decades.  What I share with you today is have drawn from a variety of sources which I have shared in the today’s final slides. In one hour I can only highlight this history.</a:t>
            </a:r>
            <a:endParaRPr lang="en-US" dirty="0"/>
          </a:p>
        </p:txBody>
      </p:sp>
      <p:sp>
        <p:nvSpPr>
          <p:cNvPr id="4" name="Slide Number Placeholder 3"/>
          <p:cNvSpPr>
            <a:spLocks noGrp="1"/>
          </p:cNvSpPr>
          <p:nvPr>
            <p:ph type="sldNum" sz="quarter" idx="10"/>
          </p:nvPr>
        </p:nvSpPr>
        <p:spPr/>
        <p:txBody>
          <a:bodyPr/>
          <a:lstStyle/>
          <a:p>
            <a:fld id="{6E82FF11-CAC3-444B-9A81-0CBFDFA59B82}" type="slidenum">
              <a:rPr lang="en-US" smtClean="0"/>
              <a:t>1</a:t>
            </a:fld>
            <a:endParaRPr lang="en-US"/>
          </a:p>
        </p:txBody>
      </p:sp>
    </p:spTree>
    <p:extLst>
      <p:ext uri="{BB962C8B-B14F-4D97-AF65-F5344CB8AC3E}">
        <p14:creationId xmlns:p14="http://schemas.microsoft.com/office/powerpoint/2010/main" val="3914862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“Addiction is the interaction of multiple factors, each of which can be influenced by systemic racism. </a:t>
            </a:r>
            <a:r>
              <a:rPr lang="en-US" sz="1200" b="0" i="0" kern="1200" dirty="0" smtClean="0">
                <a:solidFill>
                  <a:schemeClr val="tx1"/>
                </a:solidFill>
                <a:effectLst/>
                <a:latin typeface="+mn-lt"/>
                <a:ea typeface="+mn-ea"/>
                <a:cs typeface="+mn-cs"/>
              </a:rPr>
              <a:t>The factors that lead to an individual’s substance use disorder stem from their </a:t>
            </a:r>
            <a:r>
              <a:rPr lang="en-US" sz="1200" b="1" i="0" kern="1200" dirty="0" smtClean="0">
                <a:solidFill>
                  <a:schemeClr val="tx1"/>
                </a:solidFill>
                <a:effectLst/>
                <a:latin typeface="+mn-lt"/>
                <a:ea typeface="+mn-ea"/>
                <a:cs typeface="+mn-cs"/>
              </a:rPr>
              <a:t>genetics</a:t>
            </a:r>
            <a:r>
              <a:rPr lang="en-US" sz="1200" b="0" i="0" kern="1200" dirty="0" smtClean="0">
                <a:solidFill>
                  <a:schemeClr val="tx1"/>
                </a:solidFill>
                <a:effectLst/>
                <a:latin typeface="+mn-lt"/>
                <a:ea typeface="+mn-ea"/>
                <a:cs typeface="+mn-cs"/>
              </a:rPr>
              <a:t>, their </a:t>
            </a:r>
            <a:r>
              <a:rPr lang="en-US" sz="1200" b="1" i="0" kern="1200" dirty="0" smtClean="0">
                <a:solidFill>
                  <a:schemeClr val="tx1"/>
                </a:solidFill>
                <a:effectLst/>
                <a:latin typeface="+mn-lt"/>
                <a:ea typeface="+mn-ea"/>
                <a:cs typeface="+mn-cs"/>
              </a:rPr>
              <a:t>environment </a:t>
            </a:r>
            <a:r>
              <a:rPr lang="en-US" sz="1200" b="0" i="0" kern="1200" dirty="0" smtClean="0">
                <a:solidFill>
                  <a:schemeClr val="tx1"/>
                </a:solidFill>
                <a:effectLst/>
                <a:latin typeface="+mn-lt"/>
                <a:ea typeface="+mn-ea"/>
                <a:cs typeface="+mn-cs"/>
              </a:rPr>
              <a:t>and </a:t>
            </a:r>
            <a:r>
              <a:rPr lang="en-US" sz="1200" b="1" i="0" kern="1200" dirty="0" smtClean="0">
                <a:solidFill>
                  <a:schemeClr val="tx1"/>
                </a:solidFill>
                <a:effectLst/>
                <a:latin typeface="+mn-lt"/>
                <a:ea typeface="+mn-ea"/>
                <a:cs typeface="+mn-cs"/>
              </a:rPr>
              <a:t>their life experiences</a:t>
            </a:r>
            <a:r>
              <a:rPr lang="en-US" sz="1200" b="0" i="0" kern="1200" dirty="0" smtClean="0">
                <a:solidFill>
                  <a:schemeClr val="tx1"/>
                </a:solidFill>
                <a:effectLst/>
                <a:latin typeface="+mn-lt"/>
                <a:ea typeface="+mn-ea"/>
                <a:cs typeface="+mn-cs"/>
              </a:rPr>
              <a:t>. And when it comes to the environment and an individual’s life experiences, racism disproportionately shapes the lives of Black, Indigenous and other people of color,” said Dr. Stephen M. Taylor, an Alabama-based specialist who helped the American Society of Addiction Medicine.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Anti-Drug Abuse Act of 1986</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enacted a 100-fold greater sentencing disparity for water-insoluble cocaine base – “crack” – used in Black communities and powder cocaine favored in white ones,” Taylor said. (ASAM, 2021)</a:t>
            </a:r>
          </a:p>
          <a:p>
            <a:r>
              <a:rPr lang="en-US" sz="1200" b="0" i="0" kern="1200" dirty="0" smtClean="0">
                <a:solidFill>
                  <a:schemeClr val="tx1"/>
                </a:solidFill>
                <a:effectLst/>
                <a:latin typeface="+mn-lt"/>
                <a:ea typeface="+mn-ea"/>
                <a:cs typeface="+mn-cs"/>
              </a:rPr>
              <a:t>In the 2000s, the response to opioid misuse, which was more identified with whites, was compassion, research, treatment and prevention. Says Taylor: “National survey data … suggests that BIPOC individuals and white individuals use drugs and sell drugs at similar rates. Yet BIPOC individuals are about more than two-and-a-half times more likely to be arrested for drug use or drug selling activity, and more than six times more likely to be incarcerated for that activity.”</a:t>
            </a:r>
            <a:endParaRPr lang="en-US" dirty="0"/>
          </a:p>
        </p:txBody>
      </p:sp>
      <p:sp>
        <p:nvSpPr>
          <p:cNvPr id="4" name="Slide Number Placeholder 3"/>
          <p:cNvSpPr>
            <a:spLocks noGrp="1"/>
          </p:cNvSpPr>
          <p:nvPr>
            <p:ph type="sldNum" sz="quarter" idx="10"/>
          </p:nvPr>
        </p:nvSpPr>
        <p:spPr/>
        <p:txBody>
          <a:bodyPr/>
          <a:lstStyle/>
          <a:p>
            <a:fld id="{6E82FF11-CAC3-444B-9A81-0CBFDFA59B82}" type="slidenum">
              <a:rPr lang="en-US" smtClean="0"/>
              <a:t>10</a:t>
            </a:fld>
            <a:endParaRPr lang="en-US"/>
          </a:p>
        </p:txBody>
      </p:sp>
    </p:spTree>
    <p:extLst>
      <p:ext uri="{BB962C8B-B14F-4D97-AF65-F5344CB8AC3E}">
        <p14:creationId xmlns:p14="http://schemas.microsoft.com/office/powerpoint/2010/main" val="248057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FF11-CAC3-444B-9A81-0CBFDFA59B82}" type="slidenum">
              <a:rPr lang="en-US" smtClean="0"/>
              <a:t>11</a:t>
            </a:fld>
            <a:endParaRPr lang="en-US"/>
          </a:p>
        </p:txBody>
      </p:sp>
    </p:spTree>
    <p:extLst>
      <p:ext uri="{BB962C8B-B14F-4D97-AF65-F5344CB8AC3E}">
        <p14:creationId xmlns:p14="http://schemas.microsoft.com/office/powerpoint/2010/main" val="396428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FF11-CAC3-444B-9A81-0CBFDFA59B82}" type="slidenum">
              <a:rPr lang="en-US" smtClean="0"/>
              <a:t>12</a:t>
            </a:fld>
            <a:endParaRPr lang="en-US"/>
          </a:p>
        </p:txBody>
      </p:sp>
    </p:spTree>
    <p:extLst>
      <p:ext uri="{BB962C8B-B14F-4D97-AF65-F5344CB8AC3E}">
        <p14:creationId xmlns:p14="http://schemas.microsoft.com/office/powerpoint/2010/main" val="1599989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hlinkClick r:id="rId3"/>
              </a:rPr>
              <a:t>Frederick X. Gibbons</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4"/>
              </a:rPr>
              <a:t>Paul E. </a:t>
            </a:r>
            <a:r>
              <a:rPr lang="en-US" sz="1200" b="0" i="0" kern="1200" dirty="0" err="1" smtClean="0">
                <a:solidFill>
                  <a:schemeClr val="tx1"/>
                </a:solidFill>
                <a:effectLst/>
                <a:latin typeface="+mn-lt"/>
                <a:ea typeface="+mn-ea"/>
                <a:cs typeface="+mn-cs"/>
                <a:hlinkClick r:id="rId4"/>
              </a:rPr>
              <a:t>Etcheverry</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5"/>
              </a:rPr>
              <a:t>Michelle L. Stock</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6"/>
              </a:rPr>
              <a:t>Meg Gerrard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hlinkClick r:id="rId7"/>
              </a:rPr>
              <a:t>Chih</a:t>
            </a:r>
            <a:r>
              <a:rPr lang="en-US" sz="1200" b="0" i="0" kern="1200" dirty="0" smtClean="0">
                <a:solidFill>
                  <a:schemeClr val="tx1"/>
                </a:solidFill>
                <a:effectLst/>
                <a:latin typeface="+mn-lt"/>
                <a:ea typeface="+mn-ea"/>
                <a:cs typeface="+mn-cs"/>
                <a:hlinkClick r:id="rId7"/>
              </a:rPr>
              <a:t>-Yuan </a:t>
            </a:r>
            <a:r>
              <a:rPr lang="en-US" sz="1200" b="0" i="0" kern="1200" dirty="0" err="1" smtClean="0">
                <a:solidFill>
                  <a:schemeClr val="tx1"/>
                </a:solidFill>
                <a:effectLst/>
                <a:latin typeface="+mn-lt"/>
                <a:ea typeface="+mn-ea"/>
                <a:cs typeface="+mn-cs"/>
                <a:hlinkClick r:id="rId7"/>
              </a:rPr>
              <a:t>Weng</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8"/>
              </a:rPr>
              <a:t>Marc </a:t>
            </a:r>
            <a:r>
              <a:rPr lang="en-US" sz="1200" b="0" i="0" kern="1200" dirty="0" err="1" smtClean="0">
                <a:solidFill>
                  <a:schemeClr val="tx1"/>
                </a:solidFill>
                <a:effectLst/>
                <a:latin typeface="+mn-lt"/>
                <a:ea typeface="+mn-ea"/>
                <a:cs typeface="+mn-cs"/>
                <a:hlinkClick r:id="rId8"/>
              </a:rPr>
              <a:t>Kiviniemi</a:t>
            </a:r>
            <a:r>
              <a:rPr lang="en-US" sz="1200" b="0" i="0" kern="120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hlinkClick r:id="rId9"/>
              </a:rPr>
              <a:t>Ross O'Hara</a:t>
            </a:r>
            <a:r>
              <a:rPr lang="en-US" sz="1200" b="0" i="0" kern="1200" dirty="0" smtClean="0">
                <a:solidFill>
                  <a:schemeClr val="tx1"/>
                </a:solidFill>
                <a:effectLst/>
                <a:latin typeface="+mn-lt"/>
                <a:ea typeface="+mn-ea"/>
                <a:cs typeface="+mn-cs"/>
              </a:rPr>
              <a:t> (2012), “Exploring the Link between Racial Discrimination and Substance Use: What Mediates? What Buffers?”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Journal of Personality and Social Psychology</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82FF11-CAC3-444B-9A81-0CBFDFA59B82}" type="slidenum">
              <a:rPr lang="en-US" smtClean="0"/>
              <a:t>13</a:t>
            </a:fld>
            <a:endParaRPr lang="en-US"/>
          </a:p>
        </p:txBody>
      </p:sp>
    </p:spTree>
    <p:extLst>
      <p:ext uri="{BB962C8B-B14F-4D97-AF65-F5344CB8AC3E}">
        <p14:creationId xmlns:p14="http://schemas.microsoft.com/office/powerpoint/2010/main" val="153570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FF11-CAC3-444B-9A81-0CBFDFA59B82}" type="slidenum">
              <a:rPr lang="en-US" smtClean="0"/>
              <a:t>14</a:t>
            </a:fld>
            <a:endParaRPr lang="en-US"/>
          </a:p>
        </p:txBody>
      </p:sp>
    </p:spTree>
    <p:extLst>
      <p:ext uri="{BB962C8B-B14F-4D97-AF65-F5344CB8AC3E}">
        <p14:creationId xmlns:p14="http://schemas.microsoft.com/office/powerpoint/2010/main" val="401528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watch this video, think of the ways in which drug policies have disproportionately impacted people of color.</a:t>
            </a:r>
          </a:p>
        </p:txBody>
      </p:sp>
      <p:sp>
        <p:nvSpPr>
          <p:cNvPr id="4" name="Slide Number Placeholder 3"/>
          <p:cNvSpPr>
            <a:spLocks noGrp="1"/>
          </p:cNvSpPr>
          <p:nvPr>
            <p:ph type="sldNum" sz="quarter" idx="5"/>
          </p:nvPr>
        </p:nvSpPr>
        <p:spPr/>
        <p:txBody>
          <a:bodyPr/>
          <a:lstStyle/>
          <a:p>
            <a:fld id="{2CB7777B-9983-C44D-B644-0200FD1D1B73}" type="slidenum">
              <a:rPr lang="en-US" smtClean="0"/>
              <a:t>15</a:t>
            </a:fld>
            <a:endParaRPr lang="en-US"/>
          </a:p>
        </p:txBody>
      </p:sp>
    </p:spTree>
    <p:extLst>
      <p:ext uri="{BB962C8B-B14F-4D97-AF65-F5344CB8AC3E}">
        <p14:creationId xmlns:p14="http://schemas.microsoft.com/office/powerpoint/2010/main" val="2722917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 of systemic racism in drug policy and addiction medicine is evident in: </a:t>
            </a:r>
          </a:p>
          <a:p>
            <a:r>
              <a:rPr lang="en-US" dirty="0" smtClean="0"/>
              <a:t>● De-medicalization (from medicalization to criminalization): Addiction medicine is older than criminalization, but this initial era ended with the passage of the </a:t>
            </a:r>
            <a:r>
              <a:rPr lang="en-US" b="1" dirty="0" smtClean="0"/>
              <a:t>1914 Harrison Narcotic Tax Act </a:t>
            </a:r>
            <a:r>
              <a:rPr lang="en-US" dirty="0" smtClean="0"/>
              <a:t>(Ch. 1 38 Stat 785) (HNTA). The passage of the HNTA as well as its enforcement was dominated by </a:t>
            </a:r>
            <a:r>
              <a:rPr lang="en-US" b="1" dirty="0" smtClean="0"/>
              <a:t>explicit racism directed against immigrant Asian and Hispanic/</a:t>
            </a:r>
            <a:r>
              <a:rPr lang="en-US" b="1" dirty="0" err="1" smtClean="0"/>
              <a:t>Latinx</a:t>
            </a:r>
            <a:r>
              <a:rPr lang="en-US" b="1" dirty="0" smtClean="0"/>
              <a:t> labor, Black men and concern about women stolen into “white slavery</a:t>
            </a:r>
            <a:r>
              <a:rPr lang="en-US" dirty="0" smtClean="0"/>
              <a:t>” – and it ushered in a period that prioritized policing over public health. </a:t>
            </a:r>
          </a:p>
          <a:p>
            <a:r>
              <a:rPr lang="en-US" dirty="0" smtClean="0"/>
              <a:t>● Criminal legal reform failures: </a:t>
            </a:r>
            <a:r>
              <a:rPr lang="en-US" b="1" dirty="0" smtClean="0"/>
              <a:t>Mandatory sentencing guidelines, codified in the 1984 Sentencing Reform Act</a:t>
            </a:r>
            <a:r>
              <a:rPr lang="en-US" dirty="0" smtClean="0"/>
              <a:t>, were intended to address racial inequities in the criminal legal system. However, </a:t>
            </a:r>
            <a:r>
              <a:rPr lang="en-US" b="1" dirty="0" smtClean="0"/>
              <a:t>unguided discretion at the local and prosecutorial level worsened inequities </a:t>
            </a:r>
            <a:r>
              <a:rPr lang="en-US" dirty="0" smtClean="0"/>
              <a:t>primarily through guilty pleas rather than judicial action. Systemic racism in drug policy is perhaps most easily recognized in the </a:t>
            </a:r>
            <a:r>
              <a:rPr lang="en-US" b="1" u="sng" dirty="0" smtClean="0"/>
              <a:t>Anti-Drug Abuse Act of 1986, which enacted a 100-fold greater sentencing disparity for water-insoluble cocaine base (“crack”) versus powder cocaine. </a:t>
            </a:r>
          </a:p>
          <a:p>
            <a:r>
              <a:rPr lang="en-US" dirty="0" smtClean="0"/>
              <a:t>● </a:t>
            </a:r>
            <a:r>
              <a:rPr lang="en-US" b="1" dirty="0" smtClean="0"/>
              <a:t>Selective and discriminatory recognition of addiction as a medical condition</a:t>
            </a:r>
            <a:r>
              <a:rPr lang="en-US" dirty="0" smtClean="0"/>
              <a:t>: The federal and state response to crack use in the 1980s and 1990s focused funding on law enforcement, which was then targeted at BIPOC. Conversely, three-quarters of federal funding to address the opioid epidemic, associated more closely with white people, went to research, treatment, and prevention.  Media portrayals of drug policy has supported systemic racism. Drug controls arose from a mix of motives, some of which were laudable, but many of which were based in racist ideology. Racial bias has emerged in policies as written and applied. </a:t>
            </a:r>
            <a:r>
              <a:rPr lang="en-US" u="sng" dirty="0" smtClean="0"/>
              <a:t>Black and Hispanic/</a:t>
            </a:r>
            <a:r>
              <a:rPr lang="en-US" u="sng" dirty="0" err="1" smtClean="0"/>
              <a:t>Latinx</a:t>
            </a:r>
            <a:r>
              <a:rPr lang="en-US" u="sng" dirty="0" smtClean="0"/>
              <a:t> people who use heroin as criminals and white people who use prescription opioids as sympathetic victims reinforced the racialized policy response to drug use.</a:t>
            </a:r>
          </a:p>
          <a:p>
            <a:r>
              <a:rPr lang="en-US" b="1" dirty="0" smtClean="0"/>
              <a:t>● Inequitable expansion of treatment</a:t>
            </a:r>
            <a:r>
              <a:rPr lang="en-US" dirty="0" smtClean="0"/>
              <a:t>: Motivated, in part, by an association of the opioid crisis with white people and in response to the historic location of addiction treatment with the criminal legal system, the Drug Addiction Treatment Act of 2000 (DATA 2000) was enacted to expand care in the medical setting. However, the benefit of expanded treatment has been unequal. </a:t>
            </a:r>
            <a:r>
              <a:rPr lang="en-US" u="sng" dirty="0" smtClean="0"/>
              <a:t>Opioid use disorder (OUD) treatment remains segregated, with Black and Hispanic/</a:t>
            </a:r>
            <a:r>
              <a:rPr lang="en-US" u="sng" dirty="0" err="1" smtClean="0"/>
              <a:t>Latinx</a:t>
            </a:r>
            <a:r>
              <a:rPr lang="en-US" u="sng" dirty="0" smtClean="0"/>
              <a:t> people more likely to receive methadone, which is only available in highly regulated systems, and white people more likely than people of other races to receive buprenorphine, which is available in an office- based setting. </a:t>
            </a:r>
          </a:p>
          <a:p>
            <a:r>
              <a:rPr lang="en-US" dirty="0" smtClean="0"/>
              <a:t>● Beyond the multiple problems with the treatment of OUD, continues in other ways: In 2020, sales restrictions were placed on flavored tobacco products except for those featuring menthol, the product most often used by Black people. In essence, this prioritized tobacco company profits over the health of Black people. In addition, alcohol outlet density remains far greater in Black and Hispanic/</a:t>
            </a:r>
            <a:r>
              <a:rPr lang="en-US" dirty="0" err="1" smtClean="0"/>
              <a:t>Latinx</a:t>
            </a:r>
            <a:r>
              <a:rPr lang="en-US" dirty="0" smtClean="0"/>
              <a:t> neighborhoods.  Some have argued that this fact reflects structural racism in the built environment. </a:t>
            </a:r>
            <a:endParaRPr lang="en-US" dirty="0"/>
          </a:p>
        </p:txBody>
      </p:sp>
      <p:sp>
        <p:nvSpPr>
          <p:cNvPr id="4" name="Slide Number Placeholder 3"/>
          <p:cNvSpPr>
            <a:spLocks noGrp="1"/>
          </p:cNvSpPr>
          <p:nvPr>
            <p:ph type="sldNum" sz="quarter" idx="10"/>
          </p:nvPr>
        </p:nvSpPr>
        <p:spPr/>
        <p:txBody>
          <a:bodyPr/>
          <a:lstStyle/>
          <a:p>
            <a:fld id="{6E82FF11-CAC3-444B-9A81-0CBFDFA59B82}" type="slidenum">
              <a:rPr lang="en-US" smtClean="0"/>
              <a:t>16</a:t>
            </a:fld>
            <a:endParaRPr lang="en-US"/>
          </a:p>
        </p:txBody>
      </p:sp>
    </p:spTree>
    <p:extLst>
      <p:ext uri="{BB962C8B-B14F-4D97-AF65-F5344CB8AC3E}">
        <p14:creationId xmlns:p14="http://schemas.microsoft.com/office/powerpoint/2010/main" val="2781732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contemporary consequence of this racist history is seen in: </a:t>
            </a:r>
          </a:p>
          <a:p>
            <a:r>
              <a:rPr lang="en-US" dirty="0" smtClean="0"/>
              <a:t>● The lack of focus on evidence-based SUD prevention research among BIPOC and lack of access to secondary prevention interventions such as overdose education and naloxone distribution programs within BIPOC communities; </a:t>
            </a:r>
          </a:p>
          <a:p>
            <a:r>
              <a:rPr lang="en-US" dirty="0" smtClean="0"/>
              <a:t> ● The lower availability of evidence-based treatment (particularly buprenorphine) for BIPOC and the continued experience of discrimination within treatment programs and systems; 22 </a:t>
            </a:r>
          </a:p>
          <a:p>
            <a:r>
              <a:rPr lang="en-US" dirty="0" smtClean="0"/>
              <a:t>● The unequal deployment of drug testing with markedly different consequences for BIPOC when their test results are positive; 23,</a:t>
            </a:r>
          </a:p>
          <a:p>
            <a:r>
              <a:rPr lang="en-US" dirty="0" smtClean="0"/>
              <a:t>● The underrepresentation of BIPOC in scientific studies, thus yielding interventions that may not be culturally appropriate; </a:t>
            </a:r>
          </a:p>
          <a:p>
            <a:r>
              <a:rPr lang="en-US" dirty="0" smtClean="0"/>
              <a:t>● Markedly different rates of incarceration despite national survey data that suggest that BIPOC and whites use drugs at similar rates..</a:t>
            </a:r>
            <a:r>
              <a:rPr lang="en-US" baseline="0" dirty="0" smtClean="0"/>
              <a:t> </a:t>
            </a:r>
            <a:r>
              <a:rPr lang="en-US" dirty="0" smtClean="0"/>
              <a:t>The </a:t>
            </a:r>
            <a:r>
              <a:rPr lang="en-US" dirty="0" err="1" smtClean="0"/>
              <a:t>overcriminalization</a:t>
            </a:r>
            <a:r>
              <a:rPr lang="en-US" dirty="0" smtClean="0"/>
              <a:t> of drug use by BIPOC and disparate policing of BIPOC who use drugs is well documented. The effects of this discrimination are devastating and lasting</a:t>
            </a:r>
            <a:endParaRPr lang="en-US" dirty="0"/>
          </a:p>
        </p:txBody>
      </p:sp>
      <p:sp>
        <p:nvSpPr>
          <p:cNvPr id="4" name="Slide Number Placeholder 3"/>
          <p:cNvSpPr>
            <a:spLocks noGrp="1"/>
          </p:cNvSpPr>
          <p:nvPr>
            <p:ph type="sldNum" sz="quarter" idx="10"/>
          </p:nvPr>
        </p:nvSpPr>
        <p:spPr/>
        <p:txBody>
          <a:bodyPr/>
          <a:lstStyle/>
          <a:p>
            <a:fld id="{6E82FF11-CAC3-444B-9A81-0CBFDFA59B82}" type="slidenum">
              <a:rPr lang="en-US" smtClean="0"/>
              <a:t>17</a:t>
            </a:fld>
            <a:endParaRPr lang="en-US"/>
          </a:p>
        </p:txBody>
      </p:sp>
    </p:spTree>
    <p:extLst>
      <p:ext uri="{BB962C8B-B14F-4D97-AF65-F5344CB8AC3E}">
        <p14:creationId xmlns:p14="http://schemas.microsoft.com/office/powerpoint/2010/main" val="2969812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FF11-CAC3-444B-9A81-0CBFDFA59B82}" type="slidenum">
              <a:rPr lang="en-US" smtClean="0"/>
              <a:t>18</a:t>
            </a:fld>
            <a:endParaRPr lang="en-US"/>
          </a:p>
        </p:txBody>
      </p:sp>
    </p:spTree>
    <p:extLst>
      <p:ext uri="{BB962C8B-B14F-4D97-AF65-F5344CB8AC3E}">
        <p14:creationId xmlns:p14="http://schemas.microsoft.com/office/powerpoint/2010/main" val="3129893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American Society of Addiction Medicine</a:t>
            </a:r>
            <a:r>
              <a:rPr lang="en-US" baseline="0" dirty="0" smtClean="0"/>
              <a:t> in its 2021</a:t>
            </a:r>
            <a:r>
              <a:rPr lang="en-US" sz="1200" dirty="0" smtClean="0"/>
              <a:t> Policy Statement</a:t>
            </a:r>
            <a:r>
              <a:rPr lang="en-US" sz="1200" baseline="0" dirty="0" smtClean="0"/>
              <a:t> </a:t>
            </a:r>
            <a:r>
              <a:rPr lang="en-US" dirty="0" smtClean="0"/>
              <a:t>recommends: </a:t>
            </a:r>
          </a:p>
          <a:p>
            <a:pPr marL="228600" indent="-228600">
              <a:buAutoNum type="arabicParenR"/>
            </a:pPr>
            <a:r>
              <a:rPr lang="en-US" dirty="0" smtClean="0"/>
              <a:t>Addiction medicine professionals should examine their own motivations, biases, and practices related to BIPOC to deliver equitable, compassionate, and anti-racism-informed medical care to all patients. Research is needed to identify best practices for motivating and facilitating such an examination. </a:t>
            </a:r>
          </a:p>
          <a:p>
            <a:pPr marL="228600" indent="-228600">
              <a:buAutoNum type="arabicParenR"/>
            </a:pPr>
            <a:r>
              <a:rPr lang="en-US" dirty="0" smtClean="0"/>
              <a:t>Addiction medicine professionals must lead medical practices and treatment programs that acknowledge and respond to patients’ experiences of racism by </a:t>
            </a:r>
          </a:p>
          <a:p>
            <a:pPr marL="685800" lvl="1" indent="-228600">
              <a:buAutoNum type="arabicParenR"/>
            </a:pPr>
            <a:r>
              <a:rPr lang="en-US" dirty="0" smtClean="0"/>
              <a:t>(a) trusting and respecting patients’ experiences through trauma-informed care,</a:t>
            </a:r>
          </a:p>
          <a:p>
            <a:pPr marL="685800" lvl="1" indent="-228600">
              <a:buAutoNum type="arabicParenR"/>
            </a:pPr>
            <a:r>
              <a:rPr lang="en-US" dirty="0" smtClean="0"/>
              <a:t> (b) assessing patients for social determinants of health, including those that are linked to racism, and connecting them with community resources, and </a:t>
            </a:r>
          </a:p>
          <a:p>
            <a:pPr marL="685800" lvl="1" indent="-228600">
              <a:buAutoNum type="arabicParenR"/>
            </a:pPr>
            <a:r>
              <a:rPr lang="en-US" dirty="0" smtClean="0"/>
              <a:t>(c) evaluating their medical practices based on staff diversity and BIPOC patient satisfaction and retention in treatment. </a:t>
            </a:r>
          </a:p>
          <a:p>
            <a:pPr marL="228600" indent="-228600">
              <a:buAutoNum type="arabicParenR"/>
            </a:pPr>
            <a:r>
              <a:rPr lang="en-US" dirty="0" smtClean="0"/>
              <a:t>Addiction medicine professionals should develop proficiency in</a:t>
            </a:r>
            <a:r>
              <a:rPr lang="en-US" baseline="0" dirty="0" smtClean="0"/>
              <a:t> </a:t>
            </a:r>
            <a:r>
              <a:rPr lang="en-US" dirty="0" smtClean="0"/>
              <a:t>practice, and demonstrate leadership in trauma-informed care as well as structural competency, so that they can </a:t>
            </a:r>
          </a:p>
          <a:p>
            <a:pPr marL="685800" lvl="1" indent="-228600">
              <a:buAutoNum type="arabicParenR"/>
            </a:pPr>
            <a:r>
              <a:rPr lang="en-US" dirty="0" smtClean="0"/>
              <a:t>(a) understand participant experiences in the context of structural factors that influence their health; </a:t>
            </a:r>
          </a:p>
          <a:p>
            <a:pPr marL="685800" lvl="1" indent="-228600">
              <a:buAutoNum type="arabicParenR"/>
            </a:pPr>
            <a:r>
              <a:rPr lang="en-US" dirty="0" smtClean="0"/>
              <a:t>(b) intervene to address those structural factors, such as inequalities in law enforcement, housing, education, access to health care, and other resources, that put people</a:t>
            </a:r>
            <a:r>
              <a:rPr lang="en-US" baseline="0" dirty="0" smtClean="0"/>
              <a:t> of color</a:t>
            </a:r>
            <a:r>
              <a:rPr lang="en-US" dirty="0" smtClean="0"/>
              <a:t> at risk for unhealthy substance use and addiction or limit their access to prevention, treatment and recovery supports; and </a:t>
            </a:r>
          </a:p>
          <a:p>
            <a:pPr marL="685800" lvl="1" indent="-228600">
              <a:buAutoNum type="arabicParenR"/>
            </a:pPr>
            <a:r>
              <a:rPr lang="en-US" dirty="0" smtClean="0"/>
              <a:t>(c) collaborate with community leaders and health professionals with humility and patience.</a:t>
            </a:r>
          </a:p>
          <a:p>
            <a:pPr marL="228600" indent="-228600">
              <a:buAutoNum type="arabicParenR"/>
            </a:pPr>
            <a:r>
              <a:rPr lang="en-US" dirty="0" smtClean="0"/>
              <a:t>Providers of addiction medicine training in medical school, residency, fellowship and continuing medical education (CME) programs should review their curricula to identify gaps related to trauma-informed care, structural competency, and racial understanding. Clinical educators should develop and promote training courses grounded in trauma-informed care and structural competency to improve the outcomes of patients who are socially marginalized by virtue of their race, e.g., those who are identified more frequently by the criminal legal system due to disparate policing and then are referred or mandated to addiction treatment. </a:t>
            </a:r>
          </a:p>
          <a:p>
            <a:pPr marL="228600" indent="-228600">
              <a:buAutoNum type="arabicParenR"/>
            </a:pPr>
            <a:r>
              <a:rPr lang="en-US" dirty="0" smtClean="0"/>
              <a:t>Addiction medicine professionals should advocate for policies that lead to a more diverse addiction treatment workforce and should seek opportunities to mentor BIPOC clinicians into the field. Robust funding should be made available and targeted for scholarships and loan repayment for BIPOC addiction medicine professionals. </a:t>
            </a:r>
          </a:p>
          <a:p>
            <a:pPr marL="228600" indent="-228600">
              <a:buAutoNum type="arabicParenR"/>
            </a:pPr>
            <a:r>
              <a:rPr lang="en-US" dirty="0" smtClean="0"/>
              <a:t>Addiction medicine professionals should advocate for policies that ensure BIPOC at risk of, or with, addiction have equitable access to evidence-based prevention, early intervention, treatment, and harm reduction services. Further, addiction medicine professionals should advocate for policies that are designed to eliminate structural inequalities in social and economic factors that influence substance use and addiction (e.g., law enforcement practices and access to housing, education, and health care), as these social determinants of health contribute to health disparities between BIPOC and white people. </a:t>
            </a:r>
          </a:p>
          <a:p>
            <a:pPr marL="228600" indent="-228600">
              <a:buAutoNum type="arabicParenR"/>
            </a:pPr>
            <a:r>
              <a:rPr lang="en-US" dirty="0" smtClean="0"/>
              <a:t>Addiction-related research should strive to include an equitable representation of BIPOC researchers and participants in study design, implementation, and dissemination of results. Addiction-related research should evaluate the impact of systemic racism on drug use; risk and protective factors for addiction; and access to prevention interventions, treatment and harm reduction options, and recovery support services. Clinical resources and recommendations should be designed with consideration of the broad social, political, and economic structures that affect health and illness. Community-based participatory research methods can help build trust between researchers and BIPOC given historical research practices. </a:t>
            </a:r>
          </a:p>
          <a:p>
            <a:pPr marL="0" indent="0">
              <a:buNone/>
            </a:pPr>
            <a:r>
              <a:rPr lang="en-US" b="1" dirty="0" smtClean="0"/>
              <a:t>Adopted by the ASAM Board of Directors February 25, 2021. © Copyright 2021. American Society of Addiction Medicine, Inc. All rights reserved. Permission to make digital or hard copies of this work for personal or classroom use is granted without fee provided that copies are not made or distributed for commercial, advertising or promotional purposes, and that copies bear this notice and the full citation</a:t>
            </a:r>
            <a:endParaRPr lang="en-US" b="1" dirty="0"/>
          </a:p>
        </p:txBody>
      </p:sp>
      <p:sp>
        <p:nvSpPr>
          <p:cNvPr id="4" name="Slide Number Placeholder 3"/>
          <p:cNvSpPr>
            <a:spLocks noGrp="1"/>
          </p:cNvSpPr>
          <p:nvPr>
            <p:ph type="sldNum" sz="quarter" idx="10"/>
          </p:nvPr>
        </p:nvSpPr>
        <p:spPr/>
        <p:txBody>
          <a:bodyPr/>
          <a:lstStyle/>
          <a:p>
            <a:fld id="{6E82FF11-CAC3-444B-9A81-0CBFDFA59B82}" type="slidenum">
              <a:rPr lang="en-US" smtClean="0"/>
              <a:t>19</a:t>
            </a:fld>
            <a:endParaRPr lang="en-US"/>
          </a:p>
        </p:txBody>
      </p:sp>
    </p:spTree>
    <p:extLst>
      <p:ext uri="{BB962C8B-B14F-4D97-AF65-F5344CB8AC3E}">
        <p14:creationId xmlns:p14="http://schemas.microsoft.com/office/powerpoint/2010/main" val="415697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Describe major substance use policy milestones</a:t>
            </a:r>
          </a:p>
          <a:p>
            <a:r>
              <a:rPr lang="en-US" sz="1200" b="0" i="0" kern="1200" dirty="0" smtClean="0">
                <a:solidFill>
                  <a:schemeClr val="tx1"/>
                </a:solidFill>
                <a:effectLst/>
                <a:latin typeface="+mn-lt"/>
                <a:ea typeface="+mn-ea"/>
                <a:cs typeface="+mn-cs"/>
              </a:rPr>
              <a:t>Discuss how major substance use policies effect state and local policies</a:t>
            </a:r>
          </a:p>
          <a:p>
            <a:r>
              <a:rPr lang="en-US" sz="1200" b="0" i="0" kern="1200" dirty="0" smtClean="0">
                <a:solidFill>
                  <a:schemeClr val="tx1"/>
                </a:solidFill>
                <a:effectLst/>
                <a:latin typeface="+mn-lt"/>
                <a:ea typeface="+mn-ea"/>
                <a:cs typeface="+mn-cs"/>
              </a:rPr>
              <a:t>Examine organizational policies to determine if they promote equity</a:t>
            </a:r>
          </a:p>
          <a:p>
            <a:endParaRPr lang="en-US" dirty="0"/>
          </a:p>
        </p:txBody>
      </p:sp>
      <p:sp>
        <p:nvSpPr>
          <p:cNvPr id="4" name="Slide Number Placeholder 3"/>
          <p:cNvSpPr>
            <a:spLocks noGrp="1"/>
          </p:cNvSpPr>
          <p:nvPr>
            <p:ph type="sldNum" sz="quarter" idx="10"/>
          </p:nvPr>
        </p:nvSpPr>
        <p:spPr/>
        <p:txBody>
          <a:bodyPr/>
          <a:lstStyle/>
          <a:p>
            <a:fld id="{6E82FF11-CAC3-444B-9A81-0CBFDFA59B82}" type="slidenum">
              <a:rPr lang="en-US" smtClean="0"/>
              <a:t>2</a:t>
            </a:fld>
            <a:endParaRPr lang="en-US"/>
          </a:p>
        </p:txBody>
      </p:sp>
    </p:spTree>
    <p:extLst>
      <p:ext uri="{BB962C8B-B14F-4D97-AF65-F5344CB8AC3E}">
        <p14:creationId xmlns:p14="http://schemas.microsoft.com/office/powerpoint/2010/main" val="239452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FF11-CAC3-444B-9A81-0CBFDFA59B82}" type="slidenum">
              <a:rPr lang="en-US" smtClean="0"/>
              <a:t>20</a:t>
            </a:fld>
            <a:endParaRPr lang="en-US"/>
          </a:p>
        </p:txBody>
      </p:sp>
    </p:spTree>
    <p:extLst>
      <p:ext uri="{BB962C8B-B14F-4D97-AF65-F5344CB8AC3E}">
        <p14:creationId xmlns:p14="http://schemas.microsoft.com/office/powerpoint/2010/main" val="3860833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FF11-CAC3-444B-9A81-0CBFDFA59B82}" type="slidenum">
              <a:rPr lang="en-US" smtClean="0"/>
              <a:t>21</a:t>
            </a:fld>
            <a:endParaRPr lang="en-US"/>
          </a:p>
        </p:txBody>
      </p:sp>
    </p:spTree>
    <p:extLst>
      <p:ext uri="{BB962C8B-B14F-4D97-AF65-F5344CB8AC3E}">
        <p14:creationId xmlns:p14="http://schemas.microsoft.com/office/powerpoint/2010/main" val="1121123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Two-Eyed Seeing provides the gift of multiple perspectives. “It encourages the realization that beneficial outcomes are much more likely in any given situation when we are willing to bring two or more perspectives into play,” </a:t>
            </a:r>
            <a:r>
              <a:rPr lang="en-US" sz="1200" b="0" i="0" kern="1200" dirty="0" smtClean="0">
                <a:solidFill>
                  <a:schemeClr val="tx1"/>
                </a:solidFill>
                <a:effectLst/>
                <a:latin typeface="+mn-lt"/>
                <a:ea typeface="+mn-ea"/>
                <a:cs typeface="+mn-cs"/>
                <a:hlinkClick r:id="rId3"/>
              </a:rPr>
              <a:t>writes Mi’kmaq Elder Albert Marshall</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advantage of Two-Eyed Seeing is that </a:t>
            </a:r>
            <a:r>
              <a:rPr lang="en-US" sz="1200" b="1" i="0" kern="1200" dirty="0" smtClean="0">
                <a:solidFill>
                  <a:schemeClr val="tx1"/>
                </a:solidFill>
                <a:effectLst/>
                <a:latin typeface="+mn-lt"/>
                <a:ea typeface="+mn-ea"/>
                <a:cs typeface="+mn-cs"/>
              </a:rPr>
              <a:t>you are always fine tuning your mind into different places at once, you are always looking for another perspective and better way of doing things.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6E82FF11-CAC3-444B-9A81-0CBFDFA59B82}" type="slidenum">
              <a:rPr lang="en-US" smtClean="0"/>
              <a:t>22</a:t>
            </a:fld>
            <a:endParaRPr lang="en-US"/>
          </a:p>
        </p:txBody>
      </p:sp>
    </p:spTree>
    <p:extLst>
      <p:ext uri="{BB962C8B-B14F-4D97-AF65-F5344CB8AC3E}">
        <p14:creationId xmlns:p14="http://schemas.microsoft.com/office/powerpoint/2010/main" val="1228321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What is badly needed is a wider range of perspectives. This suggestion may not sit well with some</a:t>
            </a:r>
            <a:r>
              <a:rPr lang="en-US" sz="1200" b="0" i="0" kern="1200" baseline="0" dirty="0" smtClean="0">
                <a:solidFill>
                  <a:schemeClr val="tx1"/>
                </a:solidFill>
                <a:effectLst/>
                <a:latin typeface="+mn-lt"/>
                <a:ea typeface="+mn-ea"/>
                <a:cs typeface="+mn-cs"/>
              </a:rPr>
              <a:t> researchers</a:t>
            </a:r>
            <a:r>
              <a:rPr lang="en-US" sz="1200" b="0" i="0" kern="1200" dirty="0" smtClean="0">
                <a:solidFill>
                  <a:schemeClr val="tx1"/>
                </a:solidFill>
                <a:effectLst/>
                <a:latin typeface="+mn-lt"/>
                <a:ea typeface="+mn-ea"/>
                <a:cs typeface="+mn-cs"/>
              </a:rPr>
              <a:t> who are committed to the belief that theirs is a completely </a:t>
            </a:r>
            <a:r>
              <a:rPr lang="en-US" sz="1200" b="1" i="0" kern="1200" dirty="0" smtClean="0">
                <a:solidFill>
                  <a:schemeClr val="tx1"/>
                </a:solidFill>
                <a:effectLst/>
                <a:latin typeface="+mn-lt"/>
                <a:ea typeface="+mn-ea"/>
                <a:cs typeface="+mn-cs"/>
              </a:rPr>
              <a:t>meritocratic</a:t>
            </a:r>
            <a:r>
              <a:rPr lang="en-US" sz="1200" b="0" i="0" kern="1200" dirty="0" smtClean="0">
                <a:solidFill>
                  <a:schemeClr val="tx1"/>
                </a:solidFill>
                <a:effectLst/>
                <a:latin typeface="+mn-lt"/>
                <a:ea typeface="+mn-ea"/>
                <a:cs typeface="+mn-cs"/>
              </a:rPr>
              <a:t> field where power is held by those selected according to merit like degrees or status in the field. But bringing together a broader variety of voices to the prevention community will help all of</a:t>
            </a:r>
            <a:r>
              <a:rPr lang="en-US" sz="1200" b="0" i="0" kern="1200" baseline="0" dirty="0" smtClean="0">
                <a:solidFill>
                  <a:schemeClr val="tx1"/>
                </a:solidFill>
                <a:effectLst/>
                <a:latin typeface="+mn-lt"/>
                <a:ea typeface="+mn-ea"/>
                <a:cs typeface="+mn-cs"/>
              </a:rPr>
              <a:t> us</a:t>
            </a:r>
            <a:r>
              <a:rPr lang="en-US" sz="1200" b="0" i="0" kern="1200" dirty="0" smtClean="0">
                <a:solidFill>
                  <a:schemeClr val="tx1"/>
                </a:solidFill>
                <a:effectLst/>
                <a:latin typeface="+mn-lt"/>
                <a:ea typeface="+mn-ea"/>
                <a:cs typeface="+mn-cs"/>
              </a:rPr>
              <a:t> as they continue to make discoveries about what works and</a:t>
            </a:r>
            <a:r>
              <a:rPr lang="en-US" sz="1200" b="0" i="0" kern="1200" baseline="0" dirty="0" smtClean="0">
                <a:solidFill>
                  <a:schemeClr val="tx1"/>
                </a:solidFill>
                <a:effectLst/>
                <a:latin typeface="+mn-lt"/>
                <a:ea typeface="+mn-ea"/>
                <a:cs typeface="+mn-cs"/>
              </a:rPr>
              <a:t> promotes wellness. (Barrera et al, 2011)</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In closing, I would like to borrow a line from “Just Mercy ” a movie about the wrongful conviction of a black man in AL in  the 1990’s. In it, the young attorney, Bryan Stevenson says, “Hopelessness is the enemy of justice.” Systemic inequality remains a force in our culture though we have made progress. As people and prevention professionals who are committed to “creating conditions that support the well-being of individuals, families and communities,”  we must not only be hopeful about the possibility of systemic equity but also be advocates for justice and equity in our communities and in our prevention work, its programs, practices and policies. It is our professional and ethical responsibility to do so.</a:t>
            </a:r>
            <a:endParaRPr lang="en-US" dirty="0"/>
          </a:p>
        </p:txBody>
      </p:sp>
      <p:sp>
        <p:nvSpPr>
          <p:cNvPr id="4" name="Slide Number Placeholder 3"/>
          <p:cNvSpPr>
            <a:spLocks noGrp="1"/>
          </p:cNvSpPr>
          <p:nvPr>
            <p:ph type="sldNum" sz="quarter" idx="10"/>
          </p:nvPr>
        </p:nvSpPr>
        <p:spPr/>
        <p:txBody>
          <a:bodyPr/>
          <a:lstStyle/>
          <a:p>
            <a:fld id="{6E82FF11-CAC3-444B-9A81-0CBFDFA59B82}" type="slidenum">
              <a:rPr lang="en-US" smtClean="0"/>
              <a:t>23</a:t>
            </a:fld>
            <a:endParaRPr lang="en-US"/>
          </a:p>
        </p:txBody>
      </p:sp>
    </p:spTree>
    <p:extLst>
      <p:ext uri="{BB962C8B-B14F-4D97-AF65-F5344CB8AC3E}">
        <p14:creationId xmlns:p14="http://schemas.microsoft.com/office/powerpoint/2010/main" val="425047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FF11-CAC3-444B-9A81-0CBFDFA59B82}" type="slidenum">
              <a:rPr lang="en-US" smtClean="0"/>
              <a:t>24</a:t>
            </a:fld>
            <a:endParaRPr lang="en-US"/>
          </a:p>
        </p:txBody>
      </p:sp>
    </p:spTree>
    <p:extLst>
      <p:ext uri="{BB962C8B-B14F-4D97-AF65-F5344CB8AC3E}">
        <p14:creationId xmlns:p14="http://schemas.microsoft.com/office/powerpoint/2010/main" val="3610607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2FF11-CAC3-444B-9A81-0CBFDFA59B82}" type="slidenum">
              <a:rPr lang="en-US" smtClean="0"/>
              <a:t>25</a:t>
            </a:fld>
            <a:endParaRPr lang="en-US"/>
          </a:p>
        </p:txBody>
      </p:sp>
    </p:spTree>
    <p:extLst>
      <p:ext uri="{BB962C8B-B14F-4D97-AF65-F5344CB8AC3E}">
        <p14:creationId xmlns:p14="http://schemas.microsoft.com/office/powerpoint/2010/main" val="315474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FF11-CAC3-444B-9A81-0CBFDFA59B82}" type="slidenum">
              <a:rPr lang="en-US" smtClean="0"/>
              <a:t>3</a:t>
            </a:fld>
            <a:endParaRPr lang="en-US"/>
          </a:p>
        </p:txBody>
      </p:sp>
    </p:spTree>
    <p:extLst>
      <p:ext uri="{BB962C8B-B14F-4D97-AF65-F5344CB8AC3E}">
        <p14:creationId xmlns:p14="http://schemas.microsoft.com/office/powerpoint/2010/main" val="11529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FF11-CAC3-444B-9A81-0CBFDFA59B82}" type="slidenum">
              <a:rPr lang="en-US" smtClean="0"/>
              <a:t>4</a:t>
            </a:fld>
            <a:endParaRPr lang="en-US"/>
          </a:p>
        </p:txBody>
      </p:sp>
    </p:spTree>
    <p:extLst>
      <p:ext uri="{BB962C8B-B14F-4D97-AF65-F5344CB8AC3E}">
        <p14:creationId xmlns:p14="http://schemas.microsoft.com/office/powerpoint/2010/main" val="304967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return to these definitions</a:t>
            </a:r>
            <a:r>
              <a:rPr lang="en-US" baseline="0" dirty="0" smtClean="0"/>
              <a:t> later but let us focus on some important elements of each that are relevant to our discussion today. . First, the focus on “creating conditions and fostering attitudes that promote the well-being of individuals, families and communities” and, second, on our responsibility as prevention professionals to  “prevent or reduce risk.”</a:t>
            </a:r>
            <a:endParaRPr lang="en-US" dirty="0"/>
          </a:p>
        </p:txBody>
      </p:sp>
      <p:sp>
        <p:nvSpPr>
          <p:cNvPr id="4" name="Slide Number Placeholder 3"/>
          <p:cNvSpPr>
            <a:spLocks noGrp="1"/>
          </p:cNvSpPr>
          <p:nvPr>
            <p:ph type="sldNum" sz="quarter" idx="10"/>
          </p:nvPr>
        </p:nvSpPr>
        <p:spPr/>
        <p:txBody>
          <a:bodyPr/>
          <a:lstStyle/>
          <a:p>
            <a:fld id="{6E82FF11-CAC3-444B-9A81-0CBFDFA59B82}" type="slidenum">
              <a:rPr lang="en-US" smtClean="0"/>
              <a:t>5</a:t>
            </a:fld>
            <a:endParaRPr lang="en-US"/>
          </a:p>
        </p:txBody>
      </p:sp>
    </p:spTree>
    <p:extLst>
      <p:ext uri="{BB962C8B-B14F-4D97-AF65-F5344CB8AC3E}">
        <p14:creationId xmlns:p14="http://schemas.microsoft.com/office/powerpoint/2010/main" val="164036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Racism is what makes us see the “other” with suspicion or to attribute negative characteristics to an entire group of people. </a:t>
            </a:r>
          </a:p>
          <a:p>
            <a:r>
              <a:rPr lang="en-US" dirty="0" smtClean="0"/>
              <a:t>It manifests itself in our individual thoughts and then in the workings of our society itself.</a:t>
            </a:r>
            <a:r>
              <a:rPr lang="en-US" baseline="0" dirty="0" smtClean="0"/>
              <a:t> </a:t>
            </a:r>
          </a:p>
          <a:p>
            <a:r>
              <a:rPr lang="en-US" baseline="0" dirty="0" smtClean="0"/>
              <a:t>Today’s continuing inequalities in education, housing, employment, wealth and representation in leadership positions are rooted in our country’s history of slavery and systemic racism. </a:t>
            </a:r>
          </a:p>
          <a:p>
            <a:r>
              <a:rPr lang="en-US" sz="1200" b="0" i="0" kern="1200" baseline="0" dirty="0"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n the legal system, structural barriers are present in the oft-cited racial disparities in mandatory minimum sentencing rules for drug use, and in targeting predominantly Black, low-income communities for nonviolent drug crimes whose punishment can escalate into a loss of voting rights and other freedoms.</a:t>
            </a:r>
          </a:p>
          <a:p>
            <a:endParaRPr lang="en-US" sz="1200" b="0" i="0" kern="1200" baseline="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Internalized Racism</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set of privately held beliefs, prejudices and ideas about the superiority of whites and the inferiority of people of color. Among people of color, it manifests as internalized oppression. Among whites, it manifests as internalized racial superiority.</a:t>
            </a:r>
          </a:p>
          <a:p>
            <a:r>
              <a:rPr lang="en-US" sz="1200" b="1" i="1" kern="1200" dirty="0" smtClean="0">
                <a:solidFill>
                  <a:schemeClr val="tx1"/>
                </a:solidFill>
                <a:effectLst/>
                <a:latin typeface="+mn-lt"/>
                <a:ea typeface="+mn-ea"/>
                <a:cs typeface="+mn-cs"/>
              </a:rPr>
              <a:t>Interpersonal Racism</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expression of racism between individuals. It occurs when individuals interact and their private beliefs affect their interactions.</a:t>
            </a:r>
          </a:p>
          <a:p>
            <a:r>
              <a:rPr lang="en-US" sz="1200" b="1" i="1" kern="1200" dirty="0" smtClean="0">
                <a:solidFill>
                  <a:schemeClr val="tx1"/>
                </a:solidFill>
                <a:effectLst/>
                <a:latin typeface="+mn-lt"/>
                <a:ea typeface="+mn-ea"/>
                <a:cs typeface="+mn-cs"/>
              </a:rPr>
              <a:t>Institutional Racism</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Discriminatory treatment, unfair policies and practices, and inequitable opportunities and impacts within organizations and institutions, all based on race, that routinely produce racially inequitable outcomes for people of color and advantages for white people. Individuals within institutions take on the power of the institution when they reinforce racial inequities.</a:t>
            </a:r>
          </a:p>
          <a:p>
            <a:r>
              <a:rPr lang="en-US" sz="1200" b="1" i="1" kern="1200" dirty="0" smtClean="0">
                <a:solidFill>
                  <a:schemeClr val="tx1"/>
                </a:solidFill>
                <a:effectLst/>
                <a:latin typeface="+mn-lt"/>
                <a:ea typeface="+mn-ea"/>
                <a:cs typeface="+mn-cs"/>
              </a:rPr>
              <a:t>Structural Racism</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system in which public policies, institutional practices, cultural representations and other norms work in various, often reinforcing, ways to perpetuate racial group inequality. It is racial bias among institutions and across society. It involves the cumulative and compounding effects of societal factors including the history, culture, ideology and interactions of institutions and policies that systematically privilege white people and disadvantage people of color.</a:t>
            </a:r>
          </a:p>
          <a:p>
            <a:endParaRPr lang="en-US" baseline="0" dirty="0" smtClean="0"/>
          </a:p>
          <a:p>
            <a:r>
              <a:rPr lang="en-US" b="1" baseline="0" dirty="0" smtClean="0"/>
              <a:t>Implicit or unconscious bias </a:t>
            </a:r>
            <a:r>
              <a:rPr lang="en-US" baseline="0" dirty="0" smtClean="0"/>
              <a:t>refers to stereotypes, attitudes  or beliefs that affect our understanding, actions and decisions in an unconscious way. These biases, which may be favorable or unfavorable, cause us to have feelings and attitudes about people based on characteristics such as race, ethnicity, gender or gender identity, age or appearance. These develop over the course of a lifetime beginning early in life through exposure to direct and indirect messages.</a:t>
            </a:r>
          </a:p>
          <a:p>
            <a:pPr lvl="1"/>
            <a:r>
              <a:rPr lang="en-US" baseline="0" dirty="0" smtClean="0"/>
              <a:t>They are pervasive. Everyone has them.</a:t>
            </a:r>
          </a:p>
          <a:p>
            <a:pPr lvl="1"/>
            <a:r>
              <a:rPr lang="en-US" baseline="0" dirty="0" smtClean="0"/>
              <a:t>They don’t necessarily align with professed beliefs.</a:t>
            </a:r>
          </a:p>
          <a:p>
            <a:pPr lvl="1"/>
            <a:r>
              <a:rPr lang="en-US" baseline="0" dirty="0" smtClean="0"/>
              <a:t>They are generally favorable to our own “in-group.”</a:t>
            </a:r>
          </a:p>
          <a:p>
            <a:pPr lvl="1"/>
            <a:r>
              <a:rPr lang="en-US" baseline="0" dirty="0" smtClean="0"/>
              <a:t>They are malleable, i.e., they can be unlearned.</a:t>
            </a:r>
          </a:p>
          <a:p>
            <a:pPr lvl="1"/>
            <a:endParaRPr lang="en-US" baseline="0" dirty="0" smtClean="0"/>
          </a:p>
          <a:p>
            <a:r>
              <a:rPr lang="en-US" sz="1200" b="1" i="0" kern="1200" dirty="0" smtClean="0">
                <a:solidFill>
                  <a:schemeClr val="tx1"/>
                </a:solidFill>
                <a:effectLst/>
                <a:latin typeface="+mn-lt"/>
                <a:ea typeface="+mn-ea"/>
                <a:cs typeface="+mn-cs"/>
              </a:rPr>
              <a:t>Much of the problem is that racial biases not only occur in individuals, but are also embedded in our institutions—what sociologists refer to as “structural” or “systemic” racism. </a:t>
            </a:r>
            <a:r>
              <a:rPr lang="en-US" sz="1200" b="0" i="0" kern="1200" dirty="0" smtClean="0">
                <a:solidFill>
                  <a:schemeClr val="tx1"/>
                </a:solidFill>
                <a:effectLst/>
                <a:latin typeface="+mn-lt"/>
                <a:ea typeface="+mn-ea"/>
                <a:cs typeface="+mn-cs"/>
              </a:rPr>
              <a:t>Once primarily heard among social scientists, these terms have, in the past few months, become more mainstream. Systemic racism refers to the well documented fact that most of our institutions—in politics, law, education, and health care, to name a few—are fundamentally organized according to assumptions and policies that work to the disadvantage of communities of color, and Blacks in particular.</a:t>
            </a:r>
          </a:p>
          <a:p>
            <a:r>
              <a:rPr lang="en-US" sz="1200" b="0" i="0" kern="1200" dirty="0" smtClean="0">
                <a:solidFill>
                  <a:schemeClr val="tx1"/>
                </a:solidFill>
                <a:effectLst/>
                <a:latin typeface="+mn-lt"/>
                <a:ea typeface="+mn-ea"/>
                <a:cs typeface="+mn-cs"/>
              </a:rPr>
              <a:t>In health care, for instance, this can mean pay policies that discourage practitioners from treating patients who are affected by poverty, discrimination, and other factors that can impair health—factors that disproportionately affect Black patients and the Black practitioners who are more likely to treat them. </a:t>
            </a:r>
          </a:p>
          <a:p>
            <a:r>
              <a:rPr lang="en-US" dirty="0" smtClean="0"/>
              <a:t>Racism disproportionately shapes the environment and life experiences of Black, Hispanic/</a:t>
            </a:r>
            <a:r>
              <a:rPr lang="en-US" dirty="0" err="1" smtClean="0"/>
              <a:t>Latinx</a:t>
            </a:r>
            <a:r>
              <a:rPr lang="en-US" dirty="0" smtClean="0"/>
              <a:t>, Asian, Pacific Islander, Native American, and other racially oppressed and disenfranchised people (hereinafter collectively referred to as Black, Indigenous, People of Color (BIPOC),.</a:t>
            </a:r>
          </a:p>
          <a:p>
            <a:r>
              <a:rPr lang="en-US" dirty="0" smtClean="0"/>
              <a:t>It</a:t>
            </a:r>
            <a:r>
              <a:rPr lang="en-US" baseline="0" dirty="0" smtClean="0"/>
              <a:t> </a:t>
            </a:r>
            <a:r>
              <a:rPr lang="en-US" dirty="0" smtClean="0"/>
              <a:t>adversely influences both their risk of developing addiction and their access to evidence-based</a:t>
            </a:r>
            <a:r>
              <a:rPr lang="en-US" baseline="0" dirty="0" smtClean="0"/>
              <a:t> (prevention and) </a:t>
            </a:r>
            <a:r>
              <a:rPr lang="en-US" dirty="0" smtClean="0"/>
              <a:t> treatment services. </a:t>
            </a:r>
          </a:p>
          <a:p>
            <a:r>
              <a:rPr lang="en-US" dirty="0" smtClean="0"/>
              <a:t>While police and civilian murders of Black people in the United States of America have highlighted the deadly consequences of racism, they have also illuminated the impact of the long-standing systemic racism in the United States. </a:t>
            </a:r>
          </a:p>
          <a:p>
            <a:r>
              <a:rPr lang="en-US" b="1" dirty="0" smtClean="0"/>
              <a:t>Systemic racism has been defined as “a system in which public policies, institutional practices, cultural representations, and other norms work in various, often reinforcing ways to perpetuate racial group inequity.” </a:t>
            </a:r>
            <a:r>
              <a:rPr lang="en-US" dirty="0" smtClean="0"/>
              <a:t>(ASAM,</a:t>
            </a:r>
            <a:r>
              <a:rPr lang="en-US" baseline="0" dirty="0" smtClean="0"/>
              <a:t> 2012)</a:t>
            </a:r>
            <a:endParaRPr lang="en-US" sz="1200" b="0" i="0" kern="1200" dirty="0" smtClean="0">
              <a:solidFill>
                <a:schemeClr val="tx1"/>
              </a:solidFill>
              <a:effectLst/>
              <a:latin typeface="+mn-lt"/>
              <a:ea typeface="+mn-ea"/>
              <a:cs typeface="+mn-cs"/>
            </a:endParaRPr>
          </a:p>
          <a:p>
            <a:pPr lvl="1"/>
            <a:endParaRPr lang="en-US" dirty="0"/>
          </a:p>
        </p:txBody>
      </p:sp>
      <p:sp>
        <p:nvSpPr>
          <p:cNvPr id="4" name="Slide Number Placeholder 3"/>
          <p:cNvSpPr>
            <a:spLocks noGrp="1"/>
          </p:cNvSpPr>
          <p:nvPr>
            <p:ph type="sldNum" sz="quarter" idx="10"/>
          </p:nvPr>
        </p:nvSpPr>
        <p:spPr/>
        <p:txBody>
          <a:bodyPr/>
          <a:lstStyle/>
          <a:p>
            <a:fld id="{6E82FF11-CAC3-444B-9A81-0CBFDFA59B82}" type="slidenum">
              <a:rPr lang="en-US" smtClean="0"/>
              <a:t>6</a:t>
            </a:fld>
            <a:endParaRPr lang="en-US"/>
          </a:p>
        </p:txBody>
      </p:sp>
    </p:spTree>
    <p:extLst>
      <p:ext uri="{BB962C8B-B14F-4D97-AF65-F5344CB8AC3E}">
        <p14:creationId xmlns:p14="http://schemas.microsoft.com/office/powerpoint/2010/main" val="2815909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B7777B-9983-C44D-B644-0200FD1D1B73}" type="slidenum">
              <a:rPr lang="en-US" smtClean="0"/>
              <a:t>7</a:t>
            </a:fld>
            <a:endParaRPr lang="en-US"/>
          </a:p>
        </p:txBody>
      </p:sp>
    </p:spTree>
    <p:extLst>
      <p:ext uri="{BB962C8B-B14F-4D97-AF65-F5344CB8AC3E}">
        <p14:creationId xmlns:p14="http://schemas.microsoft.com/office/powerpoint/2010/main" val="369882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FF11-CAC3-444B-9A81-0CBFDFA59B82}" type="slidenum">
              <a:rPr lang="en-US" smtClean="0"/>
              <a:t>8</a:t>
            </a:fld>
            <a:endParaRPr lang="en-US"/>
          </a:p>
        </p:txBody>
      </p:sp>
    </p:spTree>
    <p:extLst>
      <p:ext uri="{BB962C8B-B14F-4D97-AF65-F5344CB8AC3E}">
        <p14:creationId xmlns:p14="http://schemas.microsoft.com/office/powerpoint/2010/main" val="1028950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FF11-CAC3-444B-9A81-0CBFDFA59B82}" type="slidenum">
              <a:rPr lang="en-US" smtClean="0"/>
              <a:t>9</a:t>
            </a:fld>
            <a:endParaRPr lang="en-US"/>
          </a:p>
        </p:txBody>
      </p:sp>
    </p:spTree>
    <p:extLst>
      <p:ext uri="{BB962C8B-B14F-4D97-AF65-F5344CB8AC3E}">
        <p14:creationId xmlns:p14="http://schemas.microsoft.com/office/powerpoint/2010/main" val="412493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8A1D8D-BB0F-43B3-B571-E85A0CA94C4F}"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1A179-1656-4B1E-BD8F-59076B97F7E0}" type="slidenum">
              <a:rPr lang="en-US" smtClean="0"/>
              <a:t>‹#›</a:t>
            </a:fld>
            <a:endParaRPr lang="en-US"/>
          </a:p>
        </p:txBody>
      </p:sp>
    </p:spTree>
    <p:extLst>
      <p:ext uri="{BB962C8B-B14F-4D97-AF65-F5344CB8AC3E}">
        <p14:creationId xmlns:p14="http://schemas.microsoft.com/office/powerpoint/2010/main" val="215040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A1D8D-BB0F-43B3-B571-E85A0CA94C4F}"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1A179-1656-4B1E-BD8F-59076B97F7E0}" type="slidenum">
              <a:rPr lang="en-US" smtClean="0"/>
              <a:t>‹#›</a:t>
            </a:fld>
            <a:endParaRPr lang="en-US"/>
          </a:p>
        </p:txBody>
      </p:sp>
    </p:spTree>
    <p:extLst>
      <p:ext uri="{BB962C8B-B14F-4D97-AF65-F5344CB8AC3E}">
        <p14:creationId xmlns:p14="http://schemas.microsoft.com/office/powerpoint/2010/main" val="327430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A1D8D-BB0F-43B3-B571-E85A0CA94C4F}"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1A179-1656-4B1E-BD8F-59076B97F7E0}" type="slidenum">
              <a:rPr lang="en-US" smtClean="0"/>
              <a:t>‹#›</a:t>
            </a:fld>
            <a:endParaRPr lang="en-US"/>
          </a:p>
        </p:txBody>
      </p:sp>
    </p:spTree>
    <p:extLst>
      <p:ext uri="{BB962C8B-B14F-4D97-AF65-F5344CB8AC3E}">
        <p14:creationId xmlns:p14="http://schemas.microsoft.com/office/powerpoint/2010/main" val="126762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A1D8D-BB0F-43B3-B571-E85A0CA94C4F}"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1A179-1656-4B1E-BD8F-59076B97F7E0}" type="slidenum">
              <a:rPr lang="en-US" smtClean="0"/>
              <a:t>‹#›</a:t>
            </a:fld>
            <a:endParaRPr lang="en-US"/>
          </a:p>
        </p:txBody>
      </p:sp>
    </p:spTree>
    <p:extLst>
      <p:ext uri="{BB962C8B-B14F-4D97-AF65-F5344CB8AC3E}">
        <p14:creationId xmlns:p14="http://schemas.microsoft.com/office/powerpoint/2010/main" val="133959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8A1D8D-BB0F-43B3-B571-E85A0CA94C4F}"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1A179-1656-4B1E-BD8F-59076B97F7E0}" type="slidenum">
              <a:rPr lang="en-US" smtClean="0"/>
              <a:t>‹#›</a:t>
            </a:fld>
            <a:endParaRPr lang="en-US"/>
          </a:p>
        </p:txBody>
      </p:sp>
    </p:spTree>
    <p:extLst>
      <p:ext uri="{BB962C8B-B14F-4D97-AF65-F5344CB8AC3E}">
        <p14:creationId xmlns:p14="http://schemas.microsoft.com/office/powerpoint/2010/main" val="170306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8A1D8D-BB0F-43B3-B571-E85A0CA94C4F}"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1A179-1656-4B1E-BD8F-59076B97F7E0}" type="slidenum">
              <a:rPr lang="en-US" smtClean="0"/>
              <a:t>‹#›</a:t>
            </a:fld>
            <a:endParaRPr lang="en-US"/>
          </a:p>
        </p:txBody>
      </p:sp>
    </p:spTree>
    <p:extLst>
      <p:ext uri="{BB962C8B-B14F-4D97-AF65-F5344CB8AC3E}">
        <p14:creationId xmlns:p14="http://schemas.microsoft.com/office/powerpoint/2010/main" val="141647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8A1D8D-BB0F-43B3-B571-E85A0CA94C4F}"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1A179-1656-4B1E-BD8F-59076B97F7E0}" type="slidenum">
              <a:rPr lang="en-US" smtClean="0"/>
              <a:t>‹#›</a:t>
            </a:fld>
            <a:endParaRPr lang="en-US"/>
          </a:p>
        </p:txBody>
      </p:sp>
    </p:spTree>
    <p:extLst>
      <p:ext uri="{BB962C8B-B14F-4D97-AF65-F5344CB8AC3E}">
        <p14:creationId xmlns:p14="http://schemas.microsoft.com/office/powerpoint/2010/main" val="98804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8A1D8D-BB0F-43B3-B571-E85A0CA94C4F}" type="datetimeFigureOut">
              <a:rPr lang="en-US" smtClean="0"/>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1A179-1656-4B1E-BD8F-59076B97F7E0}" type="slidenum">
              <a:rPr lang="en-US" smtClean="0"/>
              <a:t>‹#›</a:t>
            </a:fld>
            <a:endParaRPr lang="en-US"/>
          </a:p>
        </p:txBody>
      </p:sp>
    </p:spTree>
    <p:extLst>
      <p:ext uri="{BB962C8B-B14F-4D97-AF65-F5344CB8AC3E}">
        <p14:creationId xmlns:p14="http://schemas.microsoft.com/office/powerpoint/2010/main" val="411057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A1D8D-BB0F-43B3-B571-E85A0CA94C4F}" type="datetimeFigureOut">
              <a:rPr lang="en-US" smtClean="0"/>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1A179-1656-4B1E-BD8F-59076B97F7E0}" type="slidenum">
              <a:rPr lang="en-US" smtClean="0"/>
              <a:t>‹#›</a:t>
            </a:fld>
            <a:endParaRPr lang="en-US"/>
          </a:p>
        </p:txBody>
      </p:sp>
    </p:spTree>
    <p:extLst>
      <p:ext uri="{BB962C8B-B14F-4D97-AF65-F5344CB8AC3E}">
        <p14:creationId xmlns:p14="http://schemas.microsoft.com/office/powerpoint/2010/main" val="38534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A1D8D-BB0F-43B3-B571-E85A0CA94C4F}"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1A179-1656-4B1E-BD8F-59076B97F7E0}" type="slidenum">
              <a:rPr lang="en-US" smtClean="0"/>
              <a:t>‹#›</a:t>
            </a:fld>
            <a:endParaRPr lang="en-US"/>
          </a:p>
        </p:txBody>
      </p:sp>
    </p:spTree>
    <p:extLst>
      <p:ext uri="{BB962C8B-B14F-4D97-AF65-F5344CB8AC3E}">
        <p14:creationId xmlns:p14="http://schemas.microsoft.com/office/powerpoint/2010/main" val="226847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A1D8D-BB0F-43B3-B571-E85A0CA94C4F}"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1A179-1656-4B1E-BD8F-59076B97F7E0}" type="slidenum">
              <a:rPr lang="en-US" smtClean="0"/>
              <a:t>‹#›</a:t>
            </a:fld>
            <a:endParaRPr lang="en-US"/>
          </a:p>
        </p:txBody>
      </p:sp>
    </p:spTree>
    <p:extLst>
      <p:ext uri="{BB962C8B-B14F-4D97-AF65-F5344CB8AC3E}">
        <p14:creationId xmlns:p14="http://schemas.microsoft.com/office/powerpoint/2010/main" val="407285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A1D8D-BB0F-43B3-B571-E85A0CA94C4F}" type="datetimeFigureOut">
              <a:rPr lang="en-US" smtClean="0"/>
              <a:t>10/6/2023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1A179-1656-4B1E-BD8F-59076B97F7E0}" type="slidenum">
              <a:rPr lang="en-US" smtClean="0"/>
              <a:t>‹#›</a:t>
            </a:fld>
            <a:endParaRPr lang="en-US"/>
          </a:p>
        </p:txBody>
      </p:sp>
    </p:spTree>
    <p:extLst>
      <p:ext uri="{BB962C8B-B14F-4D97-AF65-F5344CB8AC3E}">
        <p14:creationId xmlns:p14="http://schemas.microsoft.com/office/powerpoint/2010/main" val="268031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HSozqaVcOU8?feature=oembed" TargetMode="Externa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bi.nlm.nih.gov/pubmed/?term=Gibbons%20FX%5bAuthor%5d&amp;cauthor=true&amp;cauthor_uid=2067789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ncbihttps/www.ncbi.nlm.nih.gov/pmc/articles/PMC3314492" TargetMode="External"/><Relationship Id="rId5" Type="http://schemas.openxmlformats.org/officeDocument/2006/relationships/hyperlink" Target="https://www.researchgate.net/profile/Felipe-Castro-2/publication/49726615_A_Critical_Analysis_of_Approaches_to_the_Development_of_Preventive_Interventions_for_Subcultural_Groups/links/6043e1ba299bf1e0785f6139/A-Critical-Analysis-of-Approaches-to-the-Development-of-Preventive-Interventions-for-Subcultural-Groups.pdf" TargetMode="External"/><Relationship Id="rId4" Type="http://schemas.openxmlformats.org/officeDocument/2006/relationships/hyperlink" Target="https://www.asam.org/docs/default-source/public-policy-statements/asam-policy-statement-on-racial-justiced7a33a9472bc604ca5b7ff000030b21a.pdf?sfvrsn=5a1f5ac2_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YrHIQIO_bdQ?feature=oembed"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Prevention and Systemic Inequality : A History</a:t>
            </a:r>
            <a:endParaRPr lang="en-US" dirty="0"/>
          </a:p>
        </p:txBody>
      </p:sp>
      <p:sp>
        <p:nvSpPr>
          <p:cNvPr id="3" name="Subtitle 2"/>
          <p:cNvSpPr>
            <a:spLocks noGrp="1"/>
          </p:cNvSpPr>
          <p:nvPr>
            <p:ph type="subTitle" idx="1"/>
          </p:nvPr>
        </p:nvSpPr>
        <p:spPr/>
        <p:txBody>
          <a:bodyPr>
            <a:normAutofit fontScale="92500" lnSpcReduction="10000"/>
          </a:bodyPr>
          <a:lstStyle/>
          <a:p>
            <a:endParaRPr lang="en-US" dirty="0" smtClean="0"/>
          </a:p>
          <a:p>
            <a:r>
              <a:rPr lang="en-US" dirty="0" smtClean="0"/>
              <a:t>Sandra Puerini Del Sesto, </a:t>
            </a:r>
            <a:r>
              <a:rPr lang="en-US" dirty="0" err="1" smtClean="0"/>
              <a:t>M.Ed</a:t>
            </a:r>
            <a:r>
              <a:rPr lang="en-US" dirty="0" smtClean="0"/>
              <a:t>, </a:t>
            </a:r>
            <a:r>
              <a:rPr lang="en-US" dirty="0" smtClean="0"/>
              <a:t>ACPS</a:t>
            </a:r>
          </a:p>
          <a:p>
            <a:endParaRPr lang="en-US" dirty="0"/>
          </a:p>
          <a:p>
            <a:r>
              <a:rPr lang="en-US" smtClean="0"/>
              <a:t>Copyright </a:t>
            </a:r>
            <a:r>
              <a:rPr lang="en-US" dirty="0" smtClean="0"/>
              <a:t>2023</a:t>
            </a:r>
            <a:endParaRPr lang="en-US" dirty="0"/>
          </a:p>
        </p:txBody>
      </p:sp>
    </p:spTree>
    <p:extLst>
      <p:ext uri="{BB962C8B-B14F-4D97-AF65-F5344CB8AC3E}">
        <p14:creationId xmlns:p14="http://schemas.microsoft.com/office/powerpoint/2010/main" val="3563211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 Across the Decades: The Early Years</a:t>
            </a:r>
            <a:endParaRPr lang="en-US" b="1" dirty="0"/>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2793147204"/>
              </p:ext>
            </p:extLst>
          </p:nvPr>
        </p:nvGraphicFramePr>
        <p:xfrm>
          <a:off x="0" y="1435938"/>
          <a:ext cx="12022111" cy="5175783"/>
        </p:xfrm>
        <a:graphic>
          <a:graphicData uri="http://schemas.openxmlformats.org/drawingml/2006/table">
            <a:tbl>
              <a:tblPr firstRow="1" bandRow="1">
                <a:tableStyleId>{5C22544A-7EE6-4342-B048-85BDC9FD1C3A}</a:tableStyleId>
              </a:tblPr>
              <a:tblGrid>
                <a:gridCol w="1110484"/>
                <a:gridCol w="3276839"/>
                <a:gridCol w="3713750"/>
                <a:gridCol w="3921038"/>
              </a:tblGrid>
              <a:tr h="577957">
                <a:tc>
                  <a:txBody>
                    <a:bodyPr/>
                    <a:lstStyle/>
                    <a:p>
                      <a:endParaRPr lang="en-US" dirty="0"/>
                    </a:p>
                  </a:txBody>
                  <a:tcPr/>
                </a:tc>
                <a:tc>
                  <a:txBody>
                    <a:bodyPr/>
                    <a:lstStyle/>
                    <a:p>
                      <a:r>
                        <a:rPr lang="en-US" dirty="0" smtClean="0"/>
                        <a:t>SUBSTANCE</a:t>
                      </a:r>
                      <a:r>
                        <a:rPr lang="en-US" baseline="0" dirty="0" smtClean="0"/>
                        <a:t> MISUSE HISTORY</a:t>
                      </a:r>
                      <a:endParaRPr lang="en-US" dirty="0"/>
                    </a:p>
                  </a:txBody>
                  <a:tcPr/>
                </a:tc>
                <a:tc>
                  <a:txBody>
                    <a:bodyPr/>
                    <a:lstStyle/>
                    <a:p>
                      <a:r>
                        <a:rPr lang="en-US" dirty="0" smtClean="0"/>
                        <a:t>PREVENTION STRATEGY</a:t>
                      </a:r>
                      <a:endParaRPr lang="en-US" dirty="0"/>
                    </a:p>
                  </a:txBody>
                  <a:tcPr/>
                </a:tc>
                <a:tc>
                  <a:txBody>
                    <a:bodyPr/>
                    <a:lstStyle/>
                    <a:p>
                      <a:r>
                        <a:rPr lang="en-US" dirty="0" smtClean="0"/>
                        <a:t>ATTENTION TO HEALTH EQUITY</a:t>
                      </a:r>
                      <a:endParaRPr lang="en-US" dirty="0"/>
                    </a:p>
                  </a:txBody>
                  <a:tcPr/>
                </a:tc>
              </a:tr>
              <a:tr h="2311826">
                <a:tc>
                  <a:txBody>
                    <a:bodyPr/>
                    <a:lstStyle/>
                    <a:p>
                      <a:r>
                        <a:rPr lang="en-US" dirty="0" smtClean="0"/>
                        <a:t>1950s &amp; 1960s</a:t>
                      </a:r>
                      <a:endParaRPr lang="en-US" dirty="0"/>
                    </a:p>
                  </a:txBody>
                  <a:tcPr/>
                </a:tc>
                <a:tc>
                  <a:txBody>
                    <a:bodyPr/>
                    <a:lstStyle/>
                    <a:p>
                      <a:r>
                        <a:rPr lang="en-US" dirty="0" smtClean="0"/>
                        <a:t>Drug</a:t>
                      </a:r>
                      <a:r>
                        <a:rPr lang="en-US" baseline="0" dirty="0" smtClean="0"/>
                        <a:t> misuse intensifies.</a:t>
                      </a:r>
                    </a:p>
                    <a:p>
                      <a:r>
                        <a:rPr lang="en-US" baseline="0" dirty="0" smtClean="0"/>
                        <a:t>Heroin use high in urban areas.</a:t>
                      </a:r>
                    </a:p>
                    <a:p>
                      <a:r>
                        <a:rPr lang="en-US" baseline="0" dirty="0" smtClean="0"/>
                        <a:t>Psychedelic drugs widely used.</a:t>
                      </a:r>
                    </a:p>
                    <a:p>
                      <a:r>
                        <a:rPr lang="en-US" baseline="0" dirty="0" smtClean="0"/>
                        <a:t>Misuse associated with counter culture and minorities.</a:t>
                      </a:r>
                    </a:p>
                    <a:p>
                      <a:endParaRPr lang="en-US" dirty="0"/>
                    </a:p>
                  </a:txBody>
                  <a:tcPr/>
                </a:tc>
                <a:tc>
                  <a:txBody>
                    <a:bodyPr/>
                    <a:lstStyle/>
                    <a:p>
                      <a:r>
                        <a:rPr lang="en-US" dirty="0" smtClean="0"/>
                        <a:t>Scare Tactics through films and speakers</a:t>
                      </a:r>
                    </a:p>
                    <a:p>
                      <a:r>
                        <a:rPr lang="en-US" dirty="0" smtClean="0"/>
                        <a:t>One time presentations on process of getting addicted</a:t>
                      </a:r>
                      <a:endParaRPr lang="en-US" dirty="0"/>
                    </a:p>
                  </a:txBody>
                  <a:tcPr/>
                </a:tc>
                <a:tc>
                  <a:txBody>
                    <a:bodyPr/>
                    <a:lstStyle/>
                    <a:p>
                      <a:r>
                        <a:rPr lang="en-US" dirty="0" smtClean="0"/>
                        <a:t>None</a:t>
                      </a:r>
                    </a:p>
                    <a:p>
                      <a:r>
                        <a:rPr lang="en-US" dirty="0" smtClean="0"/>
                        <a:t>Grants given to groups offering what was perceived to be the best ideas.</a:t>
                      </a:r>
                    </a:p>
                    <a:p>
                      <a:r>
                        <a:rPr lang="en-US" baseline="0" dirty="0" smtClean="0"/>
                        <a:t>Needs assessment never done.</a:t>
                      </a:r>
                    </a:p>
                    <a:p>
                      <a:endParaRPr lang="en-US" dirty="0"/>
                    </a:p>
                  </a:txBody>
                  <a:tcPr/>
                </a:tc>
              </a:tr>
              <a:tr h="1816435">
                <a:tc>
                  <a:txBody>
                    <a:bodyPr/>
                    <a:lstStyle/>
                    <a:p>
                      <a:r>
                        <a:rPr lang="en-US" dirty="0" smtClean="0"/>
                        <a:t>1970s</a:t>
                      </a:r>
                      <a:endParaRPr lang="en-US" dirty="0"/>
                    </a:p>
                  </a:txBody>
                  <a:tcPr/>
                </a:tc>
                <a:tc>
                  <a:txBody>
                    <a:bodyPr/>
                    <a:lstStyle/>
                    <a:p>
                      <a:r>
                        <a:rPr lang="en-US" dirty="0" smtClean="0"/>
                        <a:t>20% of Block Grant to prevention</a:t>
                      </a:r>
                    </a:p>
                    <a:p>
                      <a:r>
                        <a:rPr lang="en-US" dirty="0" smtClean="0"/>
                        <a:t>Substance misuse seen as national problem.</a:t>
                      </a:r>
                    </a:p>
                    <a:p>
                      <a:r>
                        <a:rPr lang="en-US" dirty="0" smtClean="0"/>
                        <a:t>Controlled Substance Act  “War on Drugs”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Increasing tolerance of certain drug use</a:t>
                      </a:r>
                    </a:p>
                    <a:p>
                      <a:endParaRPr lang="en-US" dirty="0"/>
                    </a:p>
                  </a:txBody>
                  <a:tcPr/>
                </a:tc>
                <a:tc>
                  <a:txBody>
                    <a:bodyPr/>
                    <a:lstStyle/>
                    <a:p>
                      <a:r>
                        <a:rPr lang="en-US" dirty="0" smtClean="0"/>
                        <a:t>.Focus on providing drug</a:t>
                      </a:r>
                      <a:r>
                        <a:rPr lang="en-US" baseline="0" dirty="0" smtClean="0"/>
                        <a:t> information</a:t>
                      </a:r>
                      <a:r>
                        <a:rPr lang="en-US" dirty="0" smtClean="0"/>
                        <a:t>,</a:t>
                      </a:r>
                      <a:r>
                        <a:rPr lang="en-US" baseline="0" dirty="0" smtClean="0"/>
                        <a:t> some alternative programs</a:t>
                      </a:r>
                    </a:p>
                    <a:p>
                      <a:r>
                        <a:rPr lang="en-US" baseline="0" dirty="0" smtClean="0"/>
                        <a:t>Affective education</a:t>
                      </a:r>
                    </a:p>
                  </a:txBody>
                  <a:tcPr/>
                </a:tc>
                <a:tc>
                  <a:txBody>
                    <a:bodyPr/>
                    <a:lstStyle/>
                    <a:p>
                      <a:r>
                        <a:rPr lang="en-US" dirty="0" smtClean="0"/>
                        <a:t>None</a:t>
                      </a:r>
                    </a:p>
                    <a:p>
                      <a:r>
                        <a:rPr lang="en-US" dirty="0" smtClean="0"/>
                        <a:t>Grants given to groups offering what was perceived to be the best ideas.</a:t>
                      </a:r>
                    </a:p>
                    <a:p>
                      <a:r>
                        <a:rPr lang="en-US" baseline="0" dirty="0" smtClean="0"/>
                        <a:t>Needs assessment never done.</a:t>
                      </a:r>
                    </a:p>
                    <a:p>
                      <a:endParaRPr lang="en-US" dirty="0" smtClean="0"/>
                    </a:p>
                    <a:p>
                      <a:endParaRPr lang="en-US" dirty="0"/>
                    </a:p>
                  </a:txBody>
                  <a:tcPr/>
                </a:tc>
              </a:tr>
            </a:tbl>
          </a:graphicData>
        </a:graphic>
      </p:graphicFrame>
    </p:spTree>
    <p:extLst>
      <p:ext uri="{BB962C8B-B14F-4D97-AF65-F5344CB8AC3E}">
        <p14:creationId xmlns:p14="http://schemas.microsoft.com/office/powerpoint/2010/main" val="2865400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92131" cy="1325563"/>
          </a:xfrm>
        </p:spPr>
        <p:txBody>
          <a:bodyPr/>
          <a:lstStyle/>
          <a:p>
            <a:r>
              <a:rPr lang="en-US" b="1" dirty="0"/>
              <a:t>Prevention </a:t>
            </a:r>
            <a:r>
              <a:rPr lang="en-US" b="1" dirty="0" smtClean="0"/>
              <a:t>Across </a:t>
            </a:r>
            <a:r>
              <a:rPr lang="en-US" b="1" dirty="0"/>
              <a:t>the Decades: The </a:t>
            </a:r>
            <a:r>
              <a:rPr lang="en-US" b="1" dirty="0" smtClean="0"/>
              <a:t>Middle </a:t>
            </a:r>
            <a:r>
              <a:rPr lang="en-US" b="1" dirty="0"/>
              <a:t>Years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4223586"/>
              </p:ext>
            </p:extLst>
          </p:nvPr>
        </p:nvGraphicFramePr>
        <p:xfrm>
          <a:off x="-104931" y="1281572"/>
          <a:ext cx="12296931" cy="5941199"/>
        </p:xfrm>
        <a:graphic>
          <a:graphicData uri="http://schemas.openxmlformats.org/drawingml/2006/table">
            <a:tbl>
              <a:tblPr firstRow="1" bandRow="1">
                <a:tableStyleId>{5C22544A-7EE6-4342-B048-85BDC9FD1C3A}</a:tableStyleId>
              </a:tblPr>
              <a:tblGrid>
                <a:gridCol w="1215624"/>
                <a:gridCol w="3693769"/>
                <a:gridCol w="3693769"/>
                <a:gridCol w="3693769"/>
              </a:tblGrid>
              <a:tr h="344991">
                <a:tc>
                  <a:txBody>
                    <a:bodyPr/>
                    <a:lstStyle/>
                    <a:p>
                      <a:endParaRPr lang="en-US" dirty="0"/>
                    </a:p>
                  </a:txBody>
                  <a:tcPr/>
                </a:tc>
                <a:tc>
                  <a:txBody>
                    <a:bodyPr/>
                    <a:lstStyle/>
                    <a:p>
                      <a:r>
                        <a:rPr lang="en-US" dirty="0" smtClean="0"/>
                        <a:t>SUBSTANCE</a:t>
                      </a:r>
                      <a:r>
                        <a:rPr lang="en-US" baseline="0" dirty="0" smtClean="0"/>
                        <a:t> MISUSE HISTORY</a:t>
                      </a:r>
                      <a:endParaRPr lang="en-US" dirty="0"/>
                    </a:p>
                  </a:txBody>
                  <a:tcPr/>
                </a:tc>
                <a:tc>
                  <a:txBody>
                    <a:bodyPr/>
                    <a:lstStyle/>
                    <a:p>
                      <a:r>
                        <a:rPr lang="en-US" dirty="0" smtClean="0"/>
                        <a:t>PREVENTION STRATEGY</a:t>
                      </a:r>
                      <a:endParaRPr lang="en-US" dirty="0"/>
                    </a:p>
                  </a:txBody>
                  <a:tcPr/>
                </a:tc>
                <a:tc>
                  <a:txBody>
                    <a:bodyPr/>
                    <a:lstStyle/>
                    <a:p>
                      <a:r>
                        <a:rPr lang="en-US" dirty="0" smtClean="0"/>
                        <a:t>ATTENTION TO HEALTH EQUITY</a:t>
                      </a:r>
                      <a:endParaRPr lang="en-US" dirty="0"/>
                    </a:p>
                  </a:txBody>
                  <a:tcPr/>
                </a:tc>
              </a:tr>
              <a:tr h="2740799">
                <a:tc>
                  <a:txBody>
                    <a:bodyPr/>
                    <a:lstStyle/>
                    <a:p>
                      <a:r>
                        <a:rPr lang="en-US" dirty="0" smtClean="0"/>
                        <a:t>1980s</a:t>
                      </a:r>
                      <a:endParaRPr lang="en-US" dirty="0"/>
                    </a:p>
                  </a:txBody>
                  <a:tcPr/>
                </a:tc>
                <a:tc>
                  <a:txBody>
                    <a:bodyPr/>
                    <a:lstStyle/>
                    <a:p>
                      <a:r>
                        <a:rPr lang="en-US" dirty="0" smtClean="0"/>
                        <a:t>Partnerships develop as</a:t>
                      </a:r>
                      <a:r>
                        <a:rPr lang="en-US" baseline="0" dirty="0" smtClean="0"/>
                        <a:t> public gets involved in prevention</a:t>
                      </a:r>
                    </a:p>
                    <a:p>
                      <a:r>
                        <a:rPr lang="en-US" baseline="0" dirty="0" smtClean="0"/>
                        <a:t>Crack cocaine devastates the Black community. Punishment for crack use much harsher than for cocaine powder use.</a:t>
                      </a:r>
                    </a:p>
                    <a:p>
                      <a:r>
                        <a:rPr lang="en-US" baseline="0" dirty="0" smtClean="0"/>
                        <a:t>Suicides &amp; homicides among Black men double.</a:t>
                      </a:r>
                    </a:p>
                    <a:p>
                      <a:r>
                        <a:rPr lang="en-US" baseline="0" dirty="0" smtClean="0"/>
                        <a:t>Hip hop music promotes drug use.</a:t>
                      </a:r>
                    </a:p>
                  </a:txBody>
                  <a:tcPr/>
                </a:tc>
                <a:tc>
                  <a:txBody>
                    <a:bodyPr/>
                    <a:lstStyle/>
                    <a:p>
                      <a:r>
                        <a:rPr lang="en-US" dirty="0" smtClean="0"/>
                        <a:t>“Just Say NO”</a:t>
                      </a:r>
                    </a:p>
                    <a:p>
                      <a:r>
                        <a:rPr lang="en-US" dirty="0" smtClean="0"/>
                        <a:t>Parent groups formed</a:t>
                      </a:r>
                    </a:p>
                    <a:p>
                      <a:r>
                        <a:rPr lang="en-US" dirty="0" smtClean="0"/>
                        <a:t>Life</a:t>
                      </a:r>
                      <a:r>
                        <a:rPr lang="en-US" baseline="0" dirty="0" smtClean="0"/>
                        <a:t> skills and refusal skills  curricula</a:t>
                      </a:r>
                    </a:p>
                    <a:p>
                      <a:r>
                        <a:rPr lang="en-US" baseline="0" dirty="0" smtClean="0"/>
                        <a:t>Parenting education</a:t>
                      </a:r>
                    </a:p>
                    <a:p>
                      <a:r>
                        <a:rPr lang="en-US" baseline="0" dirty="0" smtClean="0"/>
                        <a:t>DARE a required prevention program </a:t>
                      </a:r>
                    </a:p>
                    <a:p>
                      <a:r>
                        <a:rPr lang="en-US" baseline="0" dirty="0" smtClean="0"/>
                        <a:t>Risk and Protective Factor Theory introduced by Hawkins and Catalano</a:t>
                      </a:r>
                      <a:endParaRPr lang="en-US" dirty="0"/>
                    </a:p>
                  </a:txBody>
                  <a:tcPr/>
                </a:tc>
                <a:tc>
                  <a:txBody>
                    <a:bodyPr/>
                    <a:lstStyle/>
                    <a:p>
                      <a:r>
                        <a:rPr lang="en-US" dirty="0" smtClean="0"/>
                        <a:t>None</a:t>
                      </a:r>
                    </a:p>
                    <a:p>
                      <a:r>
                        <a:rPr lang="en-US" dirty="0" smtClean="0"/>
                        <a:t>Grants given to groups offering what was perceived to be the best ideas.</a:t>
                      </a:r>
                    </a:p>
                    <a:p>
                      <a:r>
                        <a:rPr lang="en-US" baseline="0" dirty="0" smtClean="0"/>
                        <a:t>Needs assessment never done.</a:t>
                      </a:r>
                    </a:p>
                    <a:p>
                      <a:r>
                        <a:rPr lang="en-US" dirty="0" smtClean="0"/>
                        <a:t>Cultural competency training offered</a:t>
                      </a:r>
                      <a:endParaRPr lang="en-US" dirty="0"/>
                    </a:p>
                  </a:txBody>
                  <a:tcPr/>
                </a:tc>
              </a:tr>
              <a:tr h="2740799">
                <a:tc>
                  <a:txBody>
                    <a:bodyPr/>
                    <a:lstStyle/>
                    <a:p>
                      <a:r>
                        <a:rPr lang="en-US" dirty="0" smtClean="0"/>
                        <a:t>1990s</a:t>
                      </a:r>
                      <a:endParaRPr lang="en-US" dirty="0"/>
                    </a:p>
                  </a:txBody>
                  <a:tcPr/>
                </a:tc>
                <a:tc>
                  <a:txBody>
                    <a:bodyPr/>
                    <a:lstStyle/>
                    <a:p>
                      <a:r>
                        <a:rPr lang="en-US" dirty="0" smtClean="0"/>
                        <a:t>Professionalism ( IC&amp;RC) &amp;</a:t>
                      </a:r>
                      <a:r>
                        <a:rPr lang="en-US" baseline="0" dirty="0" smtClean="0"/>
                        <a:t> training grows.</a:t>
                      </a:r>
                    </a:p>
                    <a:p>
                      <a:r>
                        <a:rPr lang="en-US" baseline="0" dirty="0" smtClean="0"/>
                        <a:t>Community collaborations funded</a:t>
                      </a:r>
                    </a:p>
                    <a:p>
                      <a:r>
                        <a:rPr lang="en-US" baseline="0" dirty="0" smtClean="0"/>
                        <a:t>Focus on implementing EBIs</a:t>
                      </a:r>
                    </a:p>
                    <a:p>
                      <a:r>
                        <a:rPr lang="en-US" baseline="0" dirty="0" smtClean="0"/>
                        <a:t>Promotion of opioids by Big Pharma</a:t>
                      </a:r>
                    </a:p>
                    <a:p>
                      <a:r>
                        <a:rPr lang="en-US" baseline="0" dirty="0" smtClean="0"/>
                        <a:t>First wave: Opioid deaths involving prescription  opioids</a:t>
                      </a:r>
                      <a:endParaRPr lang="en-US" dirty="0"/>
                    </a:p>
                  </a:txBody>
                  <a:tcPr/>
                </a:tc>
                <a:tc>
                  <a:txBody>
                    <a:bodyPr/>
                    <a:lstStyle/>
                    <a:p>
                      <a:r>
                        <a:rPr lang="en-US" dirty="0" smtClean="0"/>
                        <a:t>DARE defunded</a:t>
                      </a:r>
                    </a:p>
                    <a:p>
                      <a:r>
                        <a:rPr lang="en-US" dirty="0" smtClean="0"/>
                        <a:t>Environmental approaches</a:t>
                      </a:r>
                    </a:p>
                    <a:p>
                      <a:r>
                        <a:rPr lang="en-US" dirty="0" smtClean="0"/>
                        <a:t>Culturally</a:t>
                      </a:r>
                      <a:r>
                        <a:rPr lang="en-US" baseline="0" dirty="0" smtClean="0"/>
                        <a:t> specific programs developed</a:t>
                      </a:r>
                    </a:p>
                    <a:p>
                      <a:r>
                        <a:rPr lang="en-US" baseline="0" dirty="0" smtClean="0"/>
                        <a:t>Evaluation required</a:t>
                      </a:r>
                    </a:p>
                    <a:p>
                      <a:r>
                        <a:rPr lang="en-US" baseline="0" dirty="0" smtClean="0"/>
                        <a:t>NREPP established</a:t>
                      </a:r>
                    </a:p>
                    <a:p>
                      <a:r>
                        <a:rPr lang="en-US" baseline="0" dirty="0" smtClean="0"/>
                        <a:t>SAPST developed by Western CAPT</a:t>
                      </a:r>
                    </a:p>
                    <a:p>
                      <a:r>
                        <a:rPr lang="en-US" baseline="0" dirty="0" smtClean="0"/>
                        <a:t>Strategic Prevention Framework (SPF) introduced</a:t>
                      </a:r>
                    </a:p>
                    <a:p>
                      <a:endParaRPr lang="en-US" dirty="0"/>
                    </a:p>
                  </a:txBody>
                  <a:tcPr/>
                </a:tc>
                <a:tc>
                  <a:txBody>
                    <a:bodyPr/>
                    <a:lstStyle/>
                    <a:p>
                      <a:r>
                        <a:rPr lang="en-US" dirty="0" smtClean="0"/>
                        <a:t>Needs assessments identified populations most in need</a:t>
                      </a:r>
                    </a:p>
                    <a:p>
                      <a:r>
                        <a:rPr lang="en-US" dirty="0" smtClean="0"/>
                        <a:t>Cultural Competence at center of</a:t>
                      </a:r>
                      <a:r>
                        <a:rPr lang="en-US" baseline="0" dirty="0" smtClean="0"/>
                        <a:t> the SPF</a:t>
                      </a:r>
                    </a:p>
                    <a:p>
                      <a:r>
                        <a:rPr lang="en-US" baseline="0" dirty="0" smtClean="0"/>
                        <a:t>Coalitions often overlooked focus populations in their planning (Do for, not with)</a:t>
                      </a:r>
                    </a:p>
                    <a:p>
                      <a:r>
                        <a:rPr lang="en-US" baseline="0" dirty="0" smtClean="0"/>
                        <a:t>Focus on EBIs, not necessarily culturally appropriate</a:t>
                      </a:r>
                      <a:endParaRPr lang="en-US" dirty="0"/>
                    </a:p>
                  </a:txBody>
                  <a:tcPr/>
                </a:tc>
              </a:tr>
            </a:tbl>
          </a:graphicData>
        </a:graphic>
      </p:graphicFrame>
    </p:spTree>
    <p:extLst>
      <p:ext uri="{BB962C8B-B14F-4D97-AF65-F5344CB8AC3E}">
        <p14:creationId xmlns:p14="http://schemas.microsoft.com/office/powerpoint/2010/main" val="22566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902" y="365125"/>
            <a:ext cx="11203898" cy="1325563"/>
          </a:xfrm>
        </p:spPr>
        <p:txBody>
          <a:bodyPr/>
          <a:lstStyle/>
          <a:p>
            <a:r>
              <a:rPr lang="en-US" b="1" dirty="0"/>
              <a:t>Prevention Across the </a:t>
            </a:r>
            <a:r>
              <a:rPr lang="en-US" b="1" dirty="0" smtClean="0"/>
              <a:t>Decades: The 21st Century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6489537"/>
              </p:ext>
            </p:extLst>
          </p:nvPr>
        </p:nvGraphicFramePr>
        <p:xfrm>
          <a:off x="149225" y="1825625"/>
          <a:ext cx="11858624" cy="5217160"/>
        </p:xfrm>
        <a:graphic>
          <a:graphicData uri="http://schemas.openxmlformats.org/drawingml/2006/table">
            <a:tbl>
              <a:tblPr firstRow="1" bandRow="1">
                <a:tableStyleId>{5C22544A-7EE6-4342-B048-85BDC9FD1C3A}</a:tableStyleId>
              </a:tblPr>
              <a:tblGrid>
                <a:gridCol w="1139929"/>
                <a:gridCol w="3237876"/>
                <a:gridCol w="3252865"/>
                <a:gridCol w="4227954"/>
              </a:tblGrid>
              <a:tr h="370840">
                <a:tc>
                  <a:txBody>
                    <a:bodyPr/>
                    <a:lstStyle/>
                    <a:p>
                      <a:endParaRPr lang="en-US" dirty="0"/>
                    </a:p>
                  </a:txBody>
                  <a:tcPr/>
                </a:tc>
                <a:tc>
                  <a:txBody>
                    <a:bodyPr/>
                    <a:lstStyle/>
                    <a:p>
                      <a:r>
                        <a:rPr lang="en-US" dirty="0" smtClean="0"/>
                        <a:t>SUBSTANCE MISUSE HISTORY</a:t>
                      </a:r>
                      <a:endParaRPr lang="en-US" dirty="0"/>
                    </a:p>
                  </a:txBody>
                  <a:tcPr/>
                </a:tc>
                <a:tc>
                  <a:txBody>
                    <a:bodyPr/>
                    <a:lstStyle/>
                    <a:p>
                      <a:r>
                        <a:rPr lang="en-US" dirty="0" smtClean="0"/>
                        <a:t>PREVENTION STRATEGIES</a:t>
                      </a:r>
                      <a:endParaRPr lang="en-US" dirty="0"/>
                    </a:p>
                  </a:txBody>
                  <a:tcPr/>
                </a:tc>
                <a:tc>
                  <a:txBody>
                    <a:bodyPr/>
                    <a:lstStyle/>
                    <a:p>
                      <a:r>
                        <a:rPr lang="en-US" dirty="0" smtClean="0"/>
                        <a:t>ATTENTION TO HEALTH EQUITY</a:t>
                      </a:r>
                      <a:endParaRPr lang="en-US" dirty="0"/>
                    </a:p>
                  </a:txBody>
                  <a:tcPr/>
                </a:tc>
              </a:tr>
              <a:tr h="370840">
                <a:tc>
                  <a:txBody>
                    <a:bodyPr/>
                    <a:lstStyle/>
                    <a:p>
                      <a:r>
                        <a:rPr lang="en-US" dirty="0" smtClean="0"/>
                        <a:t>2000s</a:t>
                      </a:r>
                      <a:endParaRPr lang="en-US" dirty="0"/>
                    </a:p>
                  </a:txBody>
                  <a:tcPr/>
                </a:tc>
                <a:tc>
                  <a:txBody>
                    <a:bodyPr/>
                    <a:lstStyle/>
                    <a:p>
                      <a:r>
                        <a:rPr lang="en-US" dirty="0" smtClean="0"/>
                        <a:t>Understanding of connections between SUDs</a:t>
                      </a:r>
                      <a:r>
                        <a:rPr lang="en-US" baseline="0" dirty="0" smtClean="0"/>
                        <a:t> and mental illness increased.</a:t>
                      </a:r>
                    </a:p>
                    <a:p>
                      <a:r>
                        <a:rPr lang="en-US" baseline="0" dirty="0" smtClean="0"/>
                        <a:t>Opioid epidemic continued with rapid increases in deaths due to synthetic opioids</a:t>
                      </a:r>
                      <a:endParaRPr lang="en-US" dirty="0"/>
                    </a:p>
                  </a:txBody>
                  <a:tcPr/>
                </a:tc>
                <a:tc>
                  <a:txBody>
                    <a:bodyPr/>
                    <a:lstStyle/>
                    <a:p>
                      <a:r>
                        <a:rPr lang="en-US" dirty="0" smtClean="0"/>
                        <a:t>Application of EBIs,</a:t>
                      </a:r>
                    </a:p>
                    <a:p>
                      <a:r>
                        <a:rPr lang="en-US" dirty="0" smtClean="0"/>
                        <a:t>targeting</a:t>
                      </a:r>
                      <a:r>
                        <a:rPr lang="en-US" baseline="0" dirty="0" smtClean="0"/>
                        <a:t> many contexts</a:t>
                      </a:r>
                      <a:endParaRPr lang="en-US" dirty="0" smtClean="0"/>
                    </a:p>
                    <a:p>
                      <a:r>
                        <a:rPr lang="en-US" dirty="0" smtClean="0"/>
                        <a:t>SPF planning process required.</a:t>
                      </a:r>
                    </a:p>
                    <a:p>
                      <a:r>
                        <a:rPr lang="en-US" dirty="0" smtClean="0"/>
                        <a:t>SAPST revised as SAMHSA product</a:t>
                      </a:r>
                    </a:p>
                    <a:p>
                      <a:r>
                        <a:rPr lang="en-US" dirty="0" smtClean="0"/>
                        <a:t>Emphasis on universal interventions</a:t>
                      </a:r>
                      <a:endParaRPr lang="en-US" dirty="0"/>
                    </a:p>
                  </a:txBody>
                  <a:tcPr/>
                </a:tc>
                <a:tc>
                  <a:txBody>
                    <a:bodyPr/>
                    <a:lstStyle/>
                    <a:p>
                      <a:r>
                        <a:rPr lang="en-US" dirty="0" smtClean="0"/>
                        <a:t>Needs assessments</a:t>
                      </a:r>
                      <a:r>
                        <a:rPr lang="en-US" baseline="0" dirty="0" smtClean="0"/>
                        <a:t> identified populations most in need.</a:t>
                      </a:r>
                    </a:p>
                    <a:p>
                      <a:r>
                        <a:rPr lang="en-US" baseline="0" dirty="0" smtClean="0"/>
                        <a:t>Cultural Competence at center of SPF.</a:t>
                      </a:r>
                    </a:p>
                    <a:p>
                      <a:r>
                        <a:rPr lang="en-US" baseline="0" dirty="0" smtClean="0"/>
                        <a:t>Coalitions often overlooked including focus population in planning.</a:t>
                      </a:r>
                    </a:p>
                    <a:p>
                      <a:r>
                        <a:rPr lang="en-US" baseline="0" dirty="0" smtClean="0"/>
                        <a:t>Funds focused on use of EBIs, not always culturally appropriate interventions.</a:t>
                      </a:r>
                      <a:endParaRPr lang="en-US" dirty="0"/>
                    </a:p>
                  </a:txBody>
                  <a:tcPr/>
                </a:tc>
              </a:tr>
              <a:tr h="370840">
                <a:tc>
                  <a:txBody>
                    <a:bodyPr/>
                    <a:lstStyle/>
                    <a:p>
                      <a:r>
                        <a:rPr lang="en-US" dirty="0" smtClean="0"/>
                        <a:t>2010-present</a:t>
                      </a:r>
                      <a:endParaRPr lang="en-US" dirty="0"/>
                    </a:p>
                  </a:txBody>
                  <a:tcPr/>
                </a:tc>
                <a:tc>
                  <a:txBody>
                    <a:bodyPr/>
                    <a:lstStyle/>
                    <a:p>
                      <a:r>
                        <a:rPr lang="en-US" baseline="0" dirty="0" smtClean="0"/>
                        <a:t>ACA Act of 2010 integrated behavioral health with primary care with better benefits for mental health and substance abuse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 and WA became</a:t>
                      </a:r>
                      <a:r>
                        <a:rPr lang="en-US" baseline="0" dirty="0" smtClean="0"/>
                        <a:t> first states to legalize recreational use of cannabis.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NREPP eliminated.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txBody>
                  <a:tcPr/>
                </a:tc>
                <a:tc>
                  <a:txBody>
                    <a:bodyPr/>
                    <a:lstStyle/>
                    <a:p>
                      <a:r>
                        <a:rPr lang="en-US" dirty="0" smtClean="0"/>
                        <a:t>Continued emphasis on EBIs, SPF</a:t>
                      </a:r>
                    </a:p>
                    <a:p>
                      <a:r>
                        <a:rPr lang="en-US" dirty="0" smtClean="0"/>
                        <a:t>SAPST</a:t>
                      </a:r>
                      <a:r>
                        <a:rPr lang="en-US" baseline="0" dirty="0" smtClean="0"/>
                        <a:t> revised (2013, 2018). Pacific Island version created.</a:t>
                      </a:r>
                      <a:endParaRPr lang="en-US" dirty="0"/>
                    </a:p>
                  </a:txBody>
                  <a:tcPr/>
                </a:tc>
                <a:tc>
                  <a:txBody>
                    <a:bodyPr/>
                    <a:lstStyle/>
                    <a:p>
                      <a:r>
                        <a:rPr lang="en-US" dirty="0" smtClean="0"/>
                        <a:t>2018 SAPST adds slides on health equity.</a:t>
                      </a:r>
                    </a:p>
                    <a:p>
                      <a:r>
                        <a:rPr lang="en-US" dirty="0" smtClean="0"/>
                        <a:t>Emphasis on including focus populations in all steps of planning: “Nothing About Us Without Us.”</a:t>
                      </a:r>
                    </a:p>
                    <a:p>
                      <a:r>
                        <a:rPr lang="en-US" dirty="0" smtClean="0"/>
                        <a:t>Service providers remain predominantly female and white.</a:t>
                      </a:r>
                      <a:endParaRPr lang="en-US" dirty="0"/>
                    </a:p>
                  </a:txBody>
                  <a:tcPr/>
                </a:tc>
              </a:tr>
            </a:tbl>
          </a:graphicData>
        </a:graphic>
      </p:graphicFrame>
    </p:spTree>
    <p:extLst>
      <p:ext uri="{BB962C8B-B14F-4D97-AF65-F5344CB8AC3E}">
        <p14:creationId xmlns:p14="http://schemas.microsoft.com/office/powerpoint/2010/main" val="3453285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 Racial Discrimination a Risk Factor?</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“Results across </a:t>
            </a:r>
            <a:r>
              <a:rPr lang="en-US" dirty="0"/>
              <a:t>two studies using different methods converge in suggesting that perceived racial discrimination has an important impact on the mental health and substance use habits of some African Americans. Those effects can be seen in adolescents as young as 13 and in their parents, and the pattern is similar for both: Discrimination leads to anger and hostility, and for some, that affect translates into willingness to use substances and then to actual use. </a:t>
            </a:r>
            <a:r>
              <a:rPr lang="en-US" i="1" dirty="0"/>
              <a:t>It is the case, however, that these negative effects of discrimination in adolescents can be countered somewhat by supportive parenting from their parents</a:t>
            </a:r>
            <a:r>
              <a:rPr lang="en-US" i="1" dirty="0" smtClean="0"/>
              <a:t>.”</a:t>
            </a:r>
          </a:p>
          <a:p>
            <a:pPr marL="0" indent="0" algn="r">
              <a:buNone/>
            </a:pPr>
            <a:r>
              <a:rPr lang="en-US" i="1" dirty="0" smtClean="0"/>
              <a:t>(Gibbons et al. 2012)</a:t>
            </a:r>
            <a:endParaRPr lang="en-US" i="1" dirty="0"/>
          </a:p>
        </p:txBody>
      </p:sp>
    </p:spTree>
    <p:extLst>
      <p:ext uri="{BB962C8B-B14F-4D97-AF65-F5344CB8AC3E}">
        <p14:creationId xmlns:p14="http://schemas.microsoft.com/office/powerpoint/2010/main" val="22577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Systemic Failures of Public Health</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Not considering culture first</a:t>
            </a:r>
          </a:p>
          <a:p>
            <a:r>
              <a:rPr lang="en-US" dirty="0" smtClean="0"/>
              <a:t>Not acknowledging the focus community’s expertise on what is needed most in their communities and so not including them in all the steps of the planning process </a:t>
            </a:r>
          </a:p>
          <a:p>
            <a:r>
              <a:rPr lang="en-US" dirty="0" smtClean="0"/>
              <a:t>Not acknowledging and appreciating the value of the protective factors and indigenous interventions that exist in a community</a:t>
            </a:r>
          </a:p>
          <a:p>
            <a:r>
              <a:rPr lang="en-US" dirty="0" smtClean="0"/>
              <a:t>Not respecting the autonomy of communities to select interventions that are appealing and consistent with the values of their culture</a:t>
            </a:r>
          </a:p>
          <a:p>
            <a:r>
              <a:rPr lang="en-US" dirty="0" smtClean="0"/>
              <a:t>Assuming that the values and methods of the dominant culture are superior to all others</a:t>
            </a:r>
          </a:p>
          <a:p>
            <a:r>
              <a:rPr lang="en-US" dirty="0" smtClean="0"/>
              <a:t>Others?</a:t>
            </a:r>
          </a:p>
          <a:p>
            <a:endParaRPr lang="en-US" dirty="0"/>
          </a:p>
        </p:txBody>
      </p:sp>
    </p:spTree>
    <p:extLst>
      <p:ext uri="{BB962C8B-B14F-4D97-AF65-F5344CB8AC3E}">
        <p14:creationId xmlns:p14="http://schemas.microsoft.com/office/powerpoint/2010/main" val="249087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What is the Drug War? With Jay-Z &amp; Molly Crabapple">
            <a:hlinkClick r:id="" action="ppaction://media"/>
            <a:extLst>
              <a:ext uri="{FF2B5EF4-FFF2-40B4-BE49-F238E27FC236}">
                <a16:creationId xmlns:a16="http://schemas.microsoft.com/office/drawing/2014/main" xmlns="" id="{A5D7FC6A-BA17-845B-CC0F-B78500DBF9F0}"/>
              </a:ext>
            </a:extLst>
          </p:cNvPr>
          <p:cNvPicPr>
            <a:picLocks noRot="1" noChangeAspect="1"/>
          </p:cNvPicPr>
          <p:nvPr>
            <a:videoFile r:link="rId1"/>
          </p:nvPr>
        </p:nvPicPr>
        <p:blipFill>
          <a:blip r:embed="rId4"/>
          <a:stretch>
            <a:fillRect/>
          </a:stretch>
        </p:blipFill>
        <p:spPr>
          <a:xfrm>
            <a:off x="-444975" y="-590427"/>
            <a:ext cx="12165027" cy="6873240"/>
          </a:xfrm>
          <a:prstGeom prst="rect">
            <a:avLst/>
          </a:prstGeom>
        </p:spPr>
      </p:pic>
    </p:spTree>
    <p:extLst>
      <p:ext uri="{BB962C8B-B14F-4D97-AF65-F5344CB8AC3E}">
        <p14:creationId xmlns:p14="http://schemas.microsoft.com/office/powerpoint/2010/main" val="1374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Result: Drug Policies Reflecting  Systemic Inequality</a:t>
            </a:r>
            <a:endParaRPr lang="en-US" b="1" dirty="0"/>
          </a:p>
        </p:txBody>
      </p:sp>
      <p:sp>
        <p:nvSpPr>
          <p:cNvPr id="3" name="Content Placeholder 2"/>
          <p:cNvSpPr>
            <a:spLocks noGrp="1"/>
          </p:cNvSpPr>
          <p:nvPr>
            <p:ph idx="1"/>
          </p:nvPr>
        </p:nvSpPr>
        <p:spPr/>
        <p:txBody>
          <a:bodyPr/>
          <a:lstStyle/>
          <a:p>
            <a:r>
              <a:rPr lang="en-US" dirty="0" smtClean="0"/>
              <a:t>De-medicalization of addiction – policing over public health (1914 Harrison Narcotics Act)</a:t>
            </a:r>
          </a:p>
          <a:p>
            <a:r>
              <a:rPr lang="en-US" dirty="0" smtClean="0"/>
              <a:t>Criminal legal reform failures (1980s)</a:t>
            </a:r>
          </a:p>
          <a:p>
            <a:r>
              <a:rPr lang="en-US" dirty="0"/>
              <a:t>Selective and discriminatory recognition of addiction as a medical </a:t>
            </a:r>
            <a:r>
              <a:rPr lang="en-US" dirty="0" smtClean="0"/>
              <a:t>condition, e.g., crack versus cocaine (1980s, 1990s)</a:t>
            </a:r>
          </a:p>
          <a:p>
            <a:r>
              <a:rPr lang="en-US" dirty="0"/>
              <a:t>Inequitable expansion of </a:t>
            </a:r>
            <a:r>
              <a:rPr lang="en-US" dirty="0" smtClean="0"/>
              <a:t>treatment (Drug </a:t>
            </a:r>
            <a:r>
              <a:rPr lang="en-US" dirty="0"/>
              <a:t>A</a:t>
            </a:r>
            <a:r>
              <a:rPr lang="en-US" dirty="0" smtClean="0"/>
              <a:t>buse Treatment Act 2020)</a:t>
            </a:r>
          </a:p>
          <a:p>
            <a:r>
              <a:rPr lang="en-US" dirty="0" smtClean="0"/>
              <a:t>Sales </a:t>
            </a:r>
            <a:r>
              <a:rPr lang="en-US" dirty="0"/>
              <a:t>restrictions </a:t>
            </a:r>
            <a:r>
              <a:rPr lang="en-US" dirty="0" smtClean="0"/>
              <a:t>placed </a:t>
            </a:r>
            <a:r>
              <a:rPr lang="en-US" dirty="0"/>
              <a:t>on flavored tobacco products except for those featuring </a:t>
            </a:r>
            <a:r>
              <a:rPr lang="en-US" dirty="0" smtClean="0"/>
              <a:t>menthol (2020)</a:t>
            </a:r>
          </a:p>
          <a:p>
            <a:r>
              <a:rPr lang="en-US" dirty="0" smtClean="0"/>
              <a:t>Focus on EBIs without consideration of cultural differences</a:t>
            </a:r>
          </a:p>
          <a:p>
            <a:endParaRPr lang="en-US" dirty="0"/>
          </a:p>
        </p:txBody>
      </p:sp>
    </p:spTree>
    <p:extLst>
      <p:ext uri="{BB962C8B-B14F-4D97-AF65-F5344CB8AC3E}">
        <p14:creationId xmlns:p14="http://schemas.microsoft.com/office/powerpoint/2010/main" val="8461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Impact on Prevention Services</a:t>
            </a:r>
            <a:endParaRPr lang="en-US" b="1" dirty="0"/>
          </a:p>
        </p:txBody>
      </p:sp>
      <p:sp>
        <p:nvSpPr>
          <p:cNvPr id="3" name="Content Placeholder 2"/>
          <p:cNvSpPr>
            <a:spLocks noGrp="1"/>
          </p:cNvSpPr>
          <p:nvPr>
            <p:ph idx="1"/>
          </p:nvPr>
        </p:nvSpPr>
        <p:spPr/>
        <p:txBody>
          <a:bodyPr>
            <a:normAutofit fontScale="92500"/>
          </a:bodyPr>
          <a:lstStyle/>
          <a:p>
            <a:r>
              <a:rPr lang="en-US" dirty="0"/>
              <a:t>L</a:t>
            </a:r>
            <a:r>
              <a:rPr lang="en-US" dirty="0" smtClean="0"/>
              <a:t>ack </a:t>
            </a:r>
            <a:r>
              <a:rPr lang="en-US" dirty="0"/>
              <a:t>of focus on evidence-based SUD prevention research among </a:t>
            </a:r>
            <a:r>
              <a:rPr lang="en-US" dirty="0" smtClean="0"/>
              <a:t>BIPOC</a:t>
            </a:r>
          </a:p>
          <a:p>
            <a:r>
              <a:rPr lang="en-US" dirty="0" smtClean="0"/>
              <a:t>Lack </a:t>
            </a:r>
            <a:r>
              <a:rPr lang="en-US" dirty="0"/>
              <a:t>of access to secondary prevention interventions such as overdose education and naloxone </a:t>
            </a:r>
            <a:r>
              <a:rPr lang="en-US" dirty="0" smtClean="0"/>
              <a:t>distribution programs </a:t>
            </a:r>
            <a:r>
              <a:rPr lang="en-US" dirty="0"/>
              <a:t>within BIPOC </a:t>
            </a:r>
            <a:r>
              <a:rPr lang="en-US" dirty="0" smtClean="0"/>
              <a:t>communities</a:t>
            </a:r>
          </a:p>
          <a:p>
            <a:r>
              <a:rPr lang="en-US" dirty="0"/>
              <a:t>L</a:t>
            </a:r>
            <a:r>
              <a:rPr lang="en-US" dirty="0" smtClean="0"/>
              <a:t>ower </a:t>
            </a:r>
            <a:r>
              <a:rPr lang="en-US" dirty="0"/>
              <a:t>availability of evidence-based </a:t>
            </a:r>
            <a:r>
              <a:rPr lang="en-US" dirty="0" smtClean="0"/>
              <a:t>programs for BIPOC</a:t>
            </a:r>
          </a:p>
          <a:p>
            <a:r>
              <a:rPr lang="en-US" dirty="0"/>
              <a:t>U</a:t>
            </a:r>
            <a:r>
              <a:rPr lang="en-US" dirty="0" smtClean="0"/>
              <a:t>nderrepresentation </a:t>
            </a:r>
            <a:r>
              <a:rPr lang="en-US" dirty="0"/>
              <a:t>of BIPOC in scientific studies, thus yielding interventions that may not be culturally appropriate</a:t>
            </a:r>
            <a:r>
              <a:rPr lang="en-US" dirty="0" smtClean="0"/>
              <a:t> </a:t>
            </a:r>
          </a:p>
          <a:p>
            <a:r>
              <a:rPr lang="en-US" dirty="0"/>
              <a:t>Markedly different rates of incarceration despite national </a:t>
            </a:r>
            <a:r>
              <a:rPr lang="en-US" dirty="0" smtClean="0"/>
              <a:t>data </a:t>
            </a:r>
            <a:r>
              <a:rPr lang="en-US" dirty="0"/>
              <a:t>that suggest that BIPOC and whites use drugs at similar </a:t>
            </a:r>
            <a:r>
              <a:rPr lang="en-US" dirty="0" smtClean="0"/>
              <a:t>rates</a:t>
            </a:r>
          </a:p>
          <a:p>
            <a:r>
              <a:rPr lang="en-US" dirty="0" smtClean="0"/>
              <a:t>Others?</a:t>
            </a:r>
            <a:endParaRPr lang="en-US" dirty="0"/>
          </a:p>
        </p:txBody>
      </p:sp>
    </p:spTree>
    <p:extLst>
      <p:ext uri="{BB962C8B-B14F-4D97-AF65-F5344CB8AC3E}">
        <p14:creationId xmlns:p14="http://schemas.microsoft.com/office/powerpoint/2010/main" val="28471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One Problem: Adapting EBIs to Non-Dominant Cultures</a:t>
            </a:r>
            <a:endParaRPr lang="en-US" b="1" dirty="0"/>
          </a:p>
        </p:txBody>
      </p:sp>
      <p:sp>
        <p:nvSpPr>
          <p:cNvPr id="3" name="Content Placeholder 2"/>
          <p:cNvSpPr>
            <a:spLocks noGrp="1"/>
          </p:cNvSpPr>
          <p:nvPr>
            <p:ph idx="1"/>
          </p:nvPr>
        </p:nvSpPr>
        <p:spPr/>
        <p:txBody>
          <a:bodyPr/>
          <a:lstStyle/>
          <a:p>
            <a:r>
              <a:rPr lang="en-US" dirty="0" smtClean="0"/>
              <a:t>Lack of fit between research-based interventions and the community’s capacity to implement them</a:t>
            </a:r>
          </a:p>
          <a:p>
            <a:r>
              <a:rPr lang="en-US" dirty="0" smtClean="0"/>
              <a:t>Lack of appeal to consumers when they don’t reflect their culture, values and preferences</a:t>
            </a:r>
          </a:p>
          <a:p>
            <a:r>
              <a:rPr lang="en-US" dirty="0" smtClean="0"/>
              <a:t>Lack of fidelity in implementation</a:t>
            </a:r>
          </a:p>
          <a:p>
            <a:r>
              <a:rPr lang="en-US" dirty="0" smtClean="0"/>
              <a:t>Lack of confidence in the efficacy data when the research was conducted with a different population</a:t>
            </a:r>
          </a:p>
          <a:p>
            <a:pPr marL="0" indent="0" algn="r">
              <a:buNone/>
            </a:pPr>
            <a:r>
              <a:rPr lang="en-US" dirty="0" smtClean="0"/>
              <a:t>(Sandler el al, 2005)</a:t>
            </a:r>
          </a:p>
          <a:p>
            <a:endParaRPr lang="en-US" dirty="0"/>
          </a:p>
        </p:txBody>
      </p:sp>
    </p:spTree>
    <p:extLst>
      <p:ext uri="{BB962C8B-B14F-4D97-AF65-F5344CB8AC3E}">
        <p14:creationId xmlns:p14="http://schemas.microsoft.com/office/powerpoint/2010/main" val="341819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Reviewing Our Policies</a:t>
            </a:r>
            <a:endParaRPr lang="en-US" b="1" dirty="0"/>
          </a:p>
        </p:txBody>
      </p:sp>
      <p:sp>
        <p:nvSpPr>
          <p:cNvPr id="3" name="Content Placeholder 2"/>
          <p:cNvSpPr>
            <a:spLocks noGrp="1"/>
          </p:cNvSpPr>
          <p:nvPr>
            <p:ph idx="1"/>
          </p:nvPr>
        </p:nvSpPr>
        <p:spPr/>
        <p:txBody>
          <a:bodyPr>
            <a:normAutofit/>
          </a:bodyPr>
          <a:lstStyle/>
          <a:p>
            <a:r>
              <a:rPr lang="en-US" dirty="0" smtClean="0"/>
              <a:t>Examine our </a:t>
            </a:r>
            <a:r>
              <a:rPr lang="en-US" dirty="0"/>
              <a:t>own motivations, biases, and practices related to BIPOC to deliver equitable, compassionate, and </a:t>
            </a:r>
            <a:r>
              <a:rPr lang="en-US" dirty="0" smtClean="0"/>
              <a:t>anti-racism-informed services</a:t>
            </a:r>
          </a:p>
          <a:p>
            <a:r>
              <a:rPr lang="en-US" dirty="0" smtClean="0"/>
              <a:t>Lead practices that acknowledge and respond to participants’ experiences of structural racism </a:t>
            </a:r>
          </a:p>
          <a:p>
            <a:r>
              <a:rPr lang="en-US" dirty="0" smtClean="0"/>
              <a:t>Review prevention programs and practices to identify gaps related to cultural understanding </a:t>
            </a:r>
          </a:p>
          <a:p>
            <a:r>
              <a:rPr lang="en-US" dirty="0" smtClean="0"/>
              <a:t>Advocate </a:t>
            </a:r>
            <a:r>
              <a:rPr lang="en-US" dirty="0"/>
              <a:t>for policies that lead to a more </a:t>
            </a:r>
            <a:r>
              <a:rPr lang="en-US" dirty="0" smtClean="0"/>
              <a:t>diverse </a:t>
            </a:r>
            <a:r>
              <a:rPr lang="en-US" dirty="0"/>
              <a:t>workforce and </a:t>
            </a:r>
            <a:r>
              <a:rPr lang="en-US" dirty="0" smtClean="0"/>
              <a:t>seek </a:t>
            </a:r>
            <a:r>
              <a:rPr lang="en-US" dirty="0"/>
              <a:t>opportunities to mentor </a:t>
            </a:r>
            <a:r>
              <a:rPr lang="en-US" dirty="0" smtClean="0"/>
              <a:t>BIPOC </a:t>
            </a:r>
            <a:r>
              <a:rPr lang="en-US" dirty="0"/>
              <a:t>into the </a:t>
            </a:r>
            <a:r>
              <a:rPr lang="en-US" dirty="0" smtClean="0"/>
              <a:t>prevention field</a:t>
            </a:r>
          </a:p>
        </p:txBody>
      </p:sp>
    </p:spTree>
    <p:extLst>
      <p:ext uri="{BB962C8B-B14F-4D97-AF65-F5344CB8AC3E}">
        <p14:creationId xmlns:p14="http://schemas.microsoft.com/office/powerpoint/2010/main" val="111547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sz="3200" dirty="0" smtClean="0"/>
              <a:t>Define prevention, systemic inequality, cultural humility and cultural competence</a:t>
            </a:r>
          </a:p>
          <a:p>
            <a:r>
              <a:rPr lang="en-US" sz="3200" dirty="0" smtClean="0"/>
              <a:t>Describe substance use policies, program and practice milestones related to systemic inequality and its impact on the field</a:t>
            </a:r>
          </a:p>
          <a:p>
            <a:r>
              <a:rPr lang="en-US" sz="3200" dirty="0" smtClean="0"/>
              <a:t>List some recommendations for positive change in addressing systemic inequality in our work as prevention professionals</a:t>
            </a:r>
          </a:p>
          <a:p>
            <a:endParaRPr lang="en-US" sz="3200" dirty="0" smtClean="0"/>
          </a:p>
          <a:p>
            <a:endParaRPr lang="en-US" dirty="0"/>
          </a:p>
        </p:txBody>
      </p:sp>
    </p:spTree>
    <p:extLst>
      <p:ext uri="{BB962C8B-B14F-4D97-AF65-F5344CB8AC3E}">
        <p14:creationId xmlns:p14="http://schemas.microsoft.com/office/powerpoint/2010/main" val="258793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Reviewing Our Policies</a:t>
            </a:r>
            <a:endParaRPr lang="en-US" dirty="0"/>
          </a:p>
        </p:txBody>
      </p:sp>
      <p:sp>
        <p:nvSpPr>
          <p:cNvPr id="3" name="Content Placeholder 2"/>
          <p:cNvSpPr>
            <a:spLocks noGrp="1"/>
          </p:cNvSpPr>
          <p:nvPr>
            <p:ph idx="1"/>
          </p:nvPr>
        </p:nvSpPr>
        <p:spPr/>
        <p:txBody>
          <a:bodyPr/>
          <a:lstStyle/>
          <a:p>
            <a:r>
              <a:rPr lang="en-US" dirty="0"/>
              <a:t>Include an equitable representation of BIPOC researchers and participants in study designs</a:t>
            </a:r>
          </a:p>
          <a:p>
            <a:r>
              <a:rPr lang="en-US" dirty="0"/>
              <a:t>Support local prevention programs that are culturally appropriate, comprehensive, holistic, accessible and community controlled</a:t>
            </a:r>
          </a:p>
          <a:p>
            <a:r>
              <a:rPr lang="en-US" dirty="0"/>
              <a:t>Make a concerted effort to recruit and train BIPOC to work in prevention</a:t>
            </a:r>
          </a:p>
          <a:p>
            <a:r>
              <a:rPr lang="en-US" dirty="0"/>
              <a:t>Advocate for fair pay commensurate with the skill set of a prevention </a:t>
            </a:r>
            <a:r>
              <a:rPr lang="en-US" dirty="0" smtClean="0"/>
              <a:t>professional</a:t>
            </a:r>
          </a:p>
          <a:p>
            <a:r>
              <a:rPr lang="en-US" dirty="0" smtClean="0"/>
              <a:t>Others?</a:t>
            </a:r>
            <a:endParaRPr lang="en-US" dirty="0"/>
          </a:p>
          <a:p>
            <a:endParaRPr lang="en-US" dirty="0"/>
          </a:p>
        </p:txBody>
      </p:sp>
    </p:spTree>
    <p:extLst>
      <p:ext uri="{BB962C8B-B14F-4D97-AF65-F5344CB8AC3E}">
        <p14:creationId xmlns:p14="http://schemas.microsoft.com/office/powerpoint/2010/main" val="12458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Do? A Personal Action Plan</a:t>
            </a:r>
            <a:endParaRPr lang="en-US" dirty="0"/>
          </a:p>
        </p:txBody>
      </p:sp>
      <p:sp>
        <p:nvSpPr>
          <p:cNvPr id="3" name="Content Placeholder 2"/>
          <p:cNvSpPr>
            <a:spLocks noGrp="1"/>
          </p:cNvSpPr>
          <p:nvPr>
            <p:ph idx="1"/>
          </p:nvPr>
        </p:nvSpPr>
        <p:spPr/>
        <p:txBody>
          <a:bodyPr/>
          <a:lstStyle/>
          <a:p>
            <a:r>
              <a:rPr lang="en-US" dirty="0" smtClean="0"/>
              <a:t>What can you do in the next six months as a prevention leader to effect change in a system that, advertently or inadvertently, promotes systemic inequality?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8721" y="3674463"/>
            <a:ext cx="8184629" cy="2057400"/>
          </a:xfrm>
          <a:prstGeom prst="rect">
            <a:avLst/>
          </a:prstGeom>
        </p:spPr>
      </p:pic>
    </p:spTree>
    <p:extLst>
      <p:ext uri="{BB962C8B-B14F-4D97-AF65-F5344CB8AC3E}">
        <p14:creationId xmlns:p14="http://schemas.microsoft.com/office/powerpoint/2010/main" val="2225945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 “Two Eyed Seeing”</a:t>
            </a:r>
            <a:endParaRPr lang="en-US" b="1" dirty="0"/>
          </a:p>
        </p:txBody>
      </p:sp>
      <p:sp>
        <p:nvSpPr>
          <p:cNvPr id="3" name="Content Placeholder 2"/>
          <p:cNvSpPr>
            <a:spLocks noGrp="1"/>
          </p:cNvSpPr>
          <p:nvPr>
            <p:ph idx="1"/>
          </p:nvPr>
        </p:nvSpPr>
        <p:spPr>
          <a:xfrm>
            <a:off x="838200" y="1825624"/>
            <a:ext cx="10515600" cy="4826635"/>
          </a:xfrm>
        </p:spPr>
        <p:txBody>
          <a:bodyPr>
            <a:normAutofit/>
          </a:bodyPr>
          <a:lstStyle/>
          <a:p>
            <a:pPr marL="0" indent="0" algn="ctr">
              <a:buNone/>
            </a:pPr>
            <a:r>
              <a:rPr lang="en-US" dirty="0"/>
              <a:t>L</a:t>
            </a:r>
            <a:r>
              <a:rPr lang="en-US" dirty="0" smtClean="0"/>
              <a:t>earning </a:t>
            </a:r>
            <a:r>
              <a:rPr lang="en-US" dirty="0"/>
              <a:t>to see from one eye with the strengths of Indigenous knowledges and ways of knowing, and from the other eye with the strengths of mainstream knowledges and ways of knowing, and to use both these eyes together, for the benefit </a:t>
            </a:r>
            <a:r>
              <a:rPr lang="en-US"/>
              <a:t>of </a:t>
            </a:r>
            <a:r>
              <a:rPr lang="en-US" smtClean="0"/>
              <a:t>all.</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2000" dirty="0" smtClean="0"/>
          </a:p>
          <a:p>
            <a:pPr marL="0" indent="0">
              <a:buNone/>
            </a:pPr>
            <a:r>
              <a:rPr lang="en-US" sz="2000" dirty="0" smtClean="0"/>
              <a:t>Mi’kmaq </a:t>
            </a:r>
            <a:r>
              <a:rPr lang="en-US" sz="2000" dirty="0"/>
              <a:t>Elders, Albert, and </a:t>
            </a:r>
            <a:r>
              <a:rPr lang="en-US" sz="2000" dirty="0" err="1"/>
              <a:t>Murdena</a:t>
            </a:r>
            <a:r>
              <a:rPr lang="en-US" sz="2000" dirty="0"/>
              <a:t> Marshall, </a:t>
            </a:r>
            <a:r>
              <a:rPr lang="en-US" sz="2000" dirty="0" err="1" smtClean="0"/>
              <a:t>Unama’ki</a:t>
            </a:r>
            <a:r>
              <a:rPr lang="en-US" sz="2000" dirty="0" smtClean="0"/>
              <a:t> </a:t>
            </a:r>
            <a:r>
              <a:rPr lang="en-US" sz="2000" dirty="0"/>
              <a:t>(Cape Breton), Nova Scotia, Canada</a:t>
            </a:r>
            <a:r>
              <a:rPr lang="en-US" sz="2000" dirty="0" smtClean="0"/>
              <a:t>, 2004.</a:t>
            </a:r>
            <a:r>
              <a:rPr lang="en-US" sz="20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257" y="3545714"/>
            <a:ext cx="5193983" cy="2283586"/>
          </a:xfrm>
          <a:prstGeom prst="rect">
            <a:avLst/>
          </a:prstGeom>
        </p:spPr>
      </p:pic>
    </p:spTree>
    <p:extLst>
      <p:ext uri="{BB962C8B-B14F-4D97-AF65-F5344CB8AC3E}">
        <p14:creationId xmlns:p14="http://schemas.microsoft.com/office/powerpoint/2010/main" val="3743871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Being Instruments of Change</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690688"/>
            <a:ext cx="7391400" cy="4672013"/>
          </a:xfrm>
        </p:spPr>
      </p:pic>
    </p:spTree>
    <p:extLst>
      <p:ext uri="{BB962C8B-B14F-4D97-AF65-F5344CB8AC3E}">
        <p14:creationId xmlns:p14="http://schemas.microsoft.com/office/powerpoint/2010/main" val="1140740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89744" y="291980"/>
            <a:ext cx="11392525" cy="6138800"/>
          </a:xfrm>
        </p:spPr>
      </p:pic>
    </p:spTree>
    <p:extLst>
      <p:ext uri="{BB962C8B-B14F-4D97-AF65-F5344CB8AC3E}">
        <p14:creationId xmlns:p14="http://schemas.microsoft.com/office/powerpoint/2010/main" val="972772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3300"/>
          </a:xfrm>
        </p:spPr>
        <p:txBody>
          <a:bodyPr/>
          <a:lstStyle/>
          <a:p>
            <a:r>
              <a:rPr lang="en-US" dirty="0" smtClean="0"/>
              <a:t>References</a:t>
            </a:r>
            <a:endParaRPr lang="en-US" dirty="0"/>
          </a:p>
        </p:txBody>
      </p:sp>
      <p:sp>
        <p:nvSpPr>
          <p:cNvPr id="3" name="Content Placeholder 2"/>
          <p:cNvSpPr>
            <a:spLocks noGrp="1"/>
          </p:cNvSpPr>
          <p:nvPr>
            <p:ph idx="1"/>
          </p:nvPr>
        </p:nvSpPr>
        <p:spPr>
          <a:xfrm>
            <a:off x="838200" y="1229192"/>
            <a:ext cx="10515600" cy="5201587"/>
          </a:xfrm>
        </p:spPr>
        <p:txBody>
          <a:bodyPr>
            <a:noAutofit/>
          </a:bodyPr>
          <a:lstStyle/>
          <a:p>
            <a:r>
              <a:rPr lang="en-US" sz="1600" dirty="0" smtClean="0">
                <a:hlinkClick r:id="rId3"/>
              </a:rPr>
              <a:t>American Society of Addiction Medicine (2012)</a:t>
            </a:r>
            <a:r>
              <a:rPr lang="en-US" sz="1600" dirty="0"/>
              <a:t> </a:t>
            </a:r>
            <a:r>
              <a:rPr lang="en-US" sz="1600" i="1" dirty="0"/>
              <a:t>Public Policy Statement on Advancing Racial Justice in Addiction </a:t>
            </a:r>
            <a:r>
              <a:rPr lang="en-US" sz="1600" i="1" dirty="0" smtClean="0"/>
              <a:t>Medicine in </a:t>
            </a:r>
            <a:r>
              <a:rPr lang="en-US" sz="1600" u="sng" dirty="0">
                <a:solidFill>
                  <a:schemeClr val="accent1"/>
                </a:solidFill>
                <a:hlinkClick r:id="rId4"/>
              </a:rPr>
              <a:t>https://</a:t>
            </a:r>
            <a:r>
              <a:rPr lang="en-US" sz="1600" u="sng" dirty="0" smtClean="0">
                <a:solidFill>
                  <a:schemeClr val="accent1"/>
                </a:solidFill>
                <a:hlinkClick r:id="rId4"/>
              </a:rPr>
              <a:t>www.asam.org/docs/default-source/public-policy-statements/asam-policy-statement-on-racial-justiced7a33a9472bc604ca5b7ff000030b21a.pdf?sfvrsn=5a1f5ac2_2</a:t>
            </a:r>
            <a:endParaRPr lang="en-US" sz="1600" u="sng" dirty="0" smtClean="0">
              <a:solidFill>
                <a:schemeClr val="accent1"/>
              </a:solidFill>
            </a:endParaRPr>
          </a:p>
          <a:p>
            <a:r>
              <a:rPr lang="en-US" sz="1600" dirty="0" smtClean="0"/>
              <a:t>Black History Milestones (2021)  in </a:t>
            </a:r>
            <a:r>
              <a:rPr lang="en-US" sz="1600" i="1" u="sng" dirty="0" smtClean="0">
                <a:solidFill>
                  <a:schemeClr val="accent1"/>
                </a:solidFill>
              </a:rPr>
              <a:t>History.com</a:t>
            </a:r>
            <a:endParaRPr lang="en-US" sz="1600" i="1" dirty="0" smtClean="0"/>
          </a:p>
          <a:p>
            <a:r>
              <a:rPr lang="en-US" sz="1600" dirty="0" smtClean="0"/>
              <a:t>Barrera, M, Castro, F, &amp; </a:t>
            </a:r>
            <a:r>
              <a:rPr lang="en-US" sz="1600" dirty="0" err="1" smtClean="0"/>
              <a:t>Steiker</a:t>
            </a:r>
            <a:r>
              <a:rPr lang="en-US" sz="1600" dirty="0" smtClean="0"/>
              <a:t>, L ((2011) “A critical Analysis of Approaches to the Development of Preventive Interventions for Subcultural Groups. Am J of Community Psychology in </a:t>
            </a:r>
            <a:r>
              <a:rPr lang="en-US" altLang="en-US" sz="1600" dirty="0">
                <a:solidFill>
                  <a:srgbClr val="1155CC"/>
                </a:solidFill>
                <a:cs typeface="Arial" panose="020B0604020202020204" pitchFamily="34" charset="0"/>
                <a:hlinkClick r:id="rId5"/>
              </a:rPr>
              <a:t>https://</a:t>
            </a:r>
            <a:r>
              <a:rPr lang="en-US" altLang="en-US" sz="1600" dirty="0" smtClean="0">
                <a:solidFill>
                  <a:srgbClr val="1155CC"/>
                </a:solidFill>
                <a:cs typeface="Arial" panose="020B0604020202020204" pitchFamily="34" charset="0"/>
                <a:hlinkClick r:id="rId5"/>
              </a:rPr>
              <a:t>www.researchgate.net/profile/Felipe-Castro-2/publication/49726615 A_Critical_Analysis_of_Approaches_to_the_Development_of_Preventive_Interventions_forSubcultural_Groups/links/6043e1ba299bf1e0785f6139/A-Critical-Analysis-of-Approaches-to-the-Development-of-Preventive-Interventions-for-Subcultural-Groups.pdf</a:t>
            </a:r>
            <a:r>
              <a:rPr lang="en-US" altLang="en-US" sz="1600" dirty="0">
                <a:solidFill>
                  <a:srgbClr val="222222"/>
                </a:solidFill>
                <a:cs typeface="Arial" panose="020B0604020202020204" pitchFamily="34" charset="0"/>
              </a:rPr>
              <a:t> </a:t>
            </a:r>
            <a:endParaRPr lang="en-US" altLang="en-US" sz="1600" dirty="0" smtClean="0">
              <a:solidFill>
                <a:srgbClr val="222222"/>
              </a:solidFill>
              <a:cs typeface="Arial" panose="020B0604020202020204" pitchFamily="34" charset="0"/>
            </a:endParaRPr>
          </a:p>
          <a:p>
            <a:r>
              <a:rPr lang="en-US" altLang="en-US" sz="1600" dirty="0" smtClean="0">
                <a:solidFill>
                  <a:srgbClr val="222222"/>
                </a:solidFill>
                <a:cs typeface="Arial" panose="020B0604020202020204" pitchFamily="34" charset="0"/>
              </a:rPr>
              <a:t>Gibbons, F, </a:t>
            </a:r>
            <a:r>
              <a:rPr lang="en-US" altLang="en-US" sz="1600" dirty="0" err="1" smtClean="0">
                <a:solidFill>
                  <a:srgbClr val="222222"/>
                </a:solidFill>
                <a:cs typeface="Arial" panose="020B0604020202020204" pitchFamily="34" charset="0"/>
              </a:rPr>
              <a:t>Etcheverry</a:t>
            </a:r>
            <a:r>
              <a:rPr lang="en-US" altLang="en-US" sz="1600" dirty="0" smtClean="0">
                <a:solidFill>
                  <a:srgbClr val="222222"/>
                </a:solidFill>
                <a:cs typeface="Arial" panose="020B0604020202020204" pitchFamily="34" charset="0"/>
              </a:rPr>
              <a:t>, P, Stock, M, Gerrard, </a:t>
            </a:r>
            <a:r>
              <a:rPr lang="en-US" altLang="en-US" sz="1600" dirty="0" err="1" smtClean="0">
                <a:solidFill>
                  <a:srgbClr val="222222"/>
                </a:solidFill>
                <a:cs typeface="Arial" panose="020B0604020202020204" pitchFamily="34" charset="0"/>
              </a:rPr>
              <a:t>M;Wang</a:t>
            </a:r>
            <a:r>
              <a:rPr lang="en-US" altLang="en-US" sz="1600" dirty="0" smtClean="0">
                <a:solidFill>
                  <a:srgbClr val="222222"/>
                </a:solidFill>
                <a:cs typeface="Arial" panose="020B0604020202020204" pitchFamily="34" charset="0"/>
              </a:rPr>
              <a:t>, C.Y, </a:t>
            </a:r>
            <a:r>
              <a:rPr lang="en-US" altLang="en-US" sz="1600" dirty="0" err="1" smtClean="0">
                <a:solidFill>
                  <a:srgbClr val="222222"/>
                </a:solidFill>
                <a:cs typeface="Arial" panose="020B0604020202020204" pitchFamily="34" charset="0"/>
              </a:rPr>
              <a:t>Kivinlemi</a:t>
            </a:r>
            <a:r>
              <a:rPr lang="en-US" altLang="en-US" sz="1600" dirty="0" smtClean="0">
                <a:solidFill>
                  <a:srgbClr val="222222"/>
                </a:solidFill>
                <a:cs typeface="Arial" panose="020B0604020202020204" pitchFamily="34" charset="0"/>
              </a:rPr>
              <a:t>. M &amp; O’Hara, R.</a:t>
            </a:r>
            <a:r>
              <a:rPr lang="en-US" sz="1600" dirty="0" smtClean="0"/>
              <a:t>(</a:t>
            </a:r>
            <a:r>
              <a:rPr lang="en-US" sz="1600" dirty="0"/>
              <a:t>2012) </a:t>
            </a:r>
            <a:r>
              <a:rPr lang="en-US" sz="1600" i="1" dirty="0"/>
              <a:t>Exploring the Link between Racial Discrimination and Substance Use: What Mediates? What Buffers? In Journal of Personality and Social Psychology</a:t>
            </a:r>
            <a:r>
              <a:rPr lang="en-US" sz="1600" dirty="0"/>
              <a:t>, and </a:t>
            </a:r>
            <a:r>
              <a:rPr lang="en-US" sz="1600" dirty="0">
                <a:hlinkClick r:id="rId6"/>
              </a:rPr>
              <a:t>https://www.ncbihttps://</a:t>
            </a:r>
            <a:r>
              <a:rPr lang="en-US" sz="1600" dirty="0" smtClean="0">
                <a:hlinkClick r:id="rId6"/>
              </a:rPr>
              <a:t>www.ncbi.nlm.nih.gov/pmc/articles/PMC3314492</a:t>
            </a:r>
            <a:endParaRPr lang="en-US" sz="1600" dirty="0"/>
          </a:p>
          <a:p>
            <a:r>
              <a:rPr lang="en-US" altLang="en-US" sz="1600" dirty="0" smtClean="0">
                <a:solidFill>
                  <a:srgbClr val="222222"/>
                </a:solidFill>
                <a:cs typeface="Arial" panose="020B0604020202020204" pitchFamily="34" charset="0"/>
              </a:rPr>
              <a:t>Racial Equity Tools </a:t>
            </a:r>
            <a:r>
              <a:rPr lang="en-US" altLang="en-US" sz="1600" dirty="0" smtClean="0">
                <a:solidFill>
                  <a:schemeClr val="accent1">
                    <a:lumMod val="50000"/>
                  </a:schemeClr>
                </a:solidFill>
                <a:cs typeface="Arial" panose="020B0604020202020204" pitchFamily="34" charset="0"/>
              </a:rPr>
              <a:t>in </a:t>
            </a:r>
            <a:r>
              <a:rPr lang="en-US" altLang="en-US" sz="1600" u="sng" dirty="0" smtClean="0">
                <a:solidFill>
                  <a:schemeClr val="accent1">
                    <a:lumMod val="50000"/>
                  </a:schemeClr>
                </a:solidFill>
                <a:cs typeface="Arial" panose="020B0604020202020204" pitchFamily="34" charset="0"/>
              </a:rPr>
              <a:t>racial </a:t>
            </a:r>
            <a:r>
              <a:rPr lang="en-US" altLang="en-US" sz="1600" u="sng" dirty="0" err="1" smtClean="0">
                <a:solidFill>
                  <a:schemeClr val="accent1">
                    <a:lumMod val="50000"/>
                  </a:schemeClr>
                </a:solidFill>
                <a:cs typeface="Arial" panose="020B0604020202020204" pitchFamily="34" charset="0"/>
              </a:rPr>
              <a:t>equity,org</a:t>
            </a:r>
            <a:endParaRPr lang="en-US" altLang="en-US" sz="1600" u="sng" dirty="0" smtClean="0">
              <a:solidFill>
                <a:schemeClr val="accent1">
                  <a:lumMod val="50000"/>
                </a:schemeClr>
              </a:solidFill>
              <a:cs typeface="Arial" panose="020B0604020202020204" pitchFamily="34" charset="0"/>
            </a:endParaRPr>
          </a:p>
          <a:p>
            <a:r>
              <a:rPr lang="en-US" altLang="en-US" sz="1600" dirty="0" smtClean="0">
                <a:cs typeface="Arial" panose="020B0604020202020204" pitchFamily="34" charset="0"/>
              </a:rPr>
              <a:t>SAMHSA (2014)  TIP 59: Improving Cultural Competence </a:t>
            </a:r>
            <a:r>
              <a:rPr lang="en-US" altLang="en-US" sz="1600" dirty="0">
                <a:cs typeface="Arial" panose="020B0604020202020204" pitchFamily="34" charset="0"/>
              </a:rPr>
              <a:t>in   </a:t>
            </a:r>
            <a:r>
              <a:rPr lang="en-US" altLang="en-US" sz="1600" u="sng" dirty="0">
                <a:solidFill>
                  <a:schemeClr val="accent1">
                    <a:lumMod val="50000"/>
                  </a:schemeClr>
                </a:solidFill>
                <a:cs typeface="Arial" panose="020B0604020202020204" pitchFamily="34" charset="0"/>
              </a:rPr>
              <a:t>https://store.samhsa.gov/sites/default/files/d7/priv/sma14-4849.pdf</a:t>
            </a:r>
            <a:endParaRPr lang="en-US" altLang="en-US" sz="1600" u="sng" dirty="0" smtClean="0">
              <a:solidFill>
                <a:schemeClr val="accent1">
                  <a:lumMod val="50000"/>
                </a:schemeClr>
              </a:solidFill>
              <a:cs typeface="Arial" panose="020B0604020202020204" pitchFamily="34" charset="0"/>
            </a:endParaRPr>
          </a:p>
          <a:p>
            <a:r>
              <a:rPr lang="en-US" sz="1600" dirty="0"/>
              <a:t>Sandler, I. N., </a:t>
            </a:r>
            <a:r>
              <a:rPr lang="en-US" sz="1600" dirty="0" err="1"/>
              <a:t>Ostrom</a:t>
            </a:r>
            <a:r>
              <a:rPr lang="en-US" sz="1600" dirty="0"/>
              <a:t>, A., </a:t>
            </a:r>
            <a:r>
              <a:rPr lang="en-US" sz="1600" dirty="0" err="1"/>
              <a:t>Bitner</a:t>
            </a:r>
            <a:r>
              <a:rPr lang="en-US" sz="1600" dirty="0"/>
              <a:t>, M. J., Ayers, T. S., </a:t>
            </a:r>
            <a:r>
              <a:rPr lang="en-US" sz="1600" dirty="0" err="1"/>
              <a:t>Wolchik</a:t>
            </a:r>
            <a:r>
              <a:rPr lang="en-US" sz="1600" dirty="0"/>
              <a:t>, S. A., &amp; Daniels, V. S. (2005). Developing effective prevention services for the real world: A Prevention Service Development Model. American Journal of Community Psychology, 35, 127–142.</a:t>
            </a:r>
            <a:endParaRPr lang="en-US" altLang="en-US" sz="1600" u="sng" dirty="0">
              <a:solidFill>
                <a:schemeClr val="accent1">
                  <a:lumMod val="75000"/>
                </a:schemeClr>
              </a:solidFill>
              <a:cs typeface="Arial" panose="020B0604020202020204" pitchFamily="34" charset="0"/>
            </a:endParaRPr>
          </a:p>
          <a:p>
            <a:endParaRPr lang="en-US" sz="1600" dirty="0" smtClean="0"/>
          </a:p>
          <a:p>
            <a:pPr marL="0" indent="0">
              <a:buNone/>
            </a:pPr>
            <a:endParaRPr lang="en-US" sz="1600" dirty="0"/>
          </a:p>
        </p:txBody>
      </p:sp>
      <p:sp>
        <p:nvSpPr>
          <p:cNvPr id="7" name="Rectangle 4"/>
          <p:cNvSpPr>
            <a:spLocks noChangeArrowheads="1"/>
          </p:cNvSpPr>
          <p:nvPr/>
        </p:nvSpPr>
        <p:spPr bwMode="auto">
          <a:xfrm>
            <a:off x="457200" y="2725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4436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10977" b="10977"/>
          <a:stretch>
            <a:fillRect/>
          </a:stretch>
        </p:blipFill>
        <p:spPr>
          <a:xfrm>
            <a:off x="5183188" y="987425"/>
            <a:ext cx="6172200" cy="5563277"/>
          </a:xfrm>
        </p:spPr>
      </p:pic>
      <p:sp>
        <p:nvSpPr>
          <p:cNvPr id="5" name="Text Placeholder 4"/>
          <p:cNvSpPr>
            <a:spLocks noGrp="1"/>
          </p:cNvSpPr>
          <p:nvPr>
            <p:ph type="body" sz="half" idx="2"/>
          </p:nvPr>
        </p:nvSpPr>
        <p:spPr>
          <a:xfrm>
            <a:off x="839788" y="457200"/>
            <a:ext cx="3932237" cy="5411788"/>
          </a:xfrm>
        </p:spPr>
        <p:txBody>
          <a:bodyPr>
            <a:normAutofit/>
          </a:bodyPr>
          <a:lstStyle/>
          <a:p>
            <a:endParaRPr lang="en-US" sz="4000" dirty="0" smtClean="0"/>
          </a:p>
          <a:p>
            <a:r>
              <a:rPr lang="en-US" sz="4000" dirty="0" smtClean="0"/>
              <a:t>Have </a:t>
            </a:r>
            <a:r>
              <a:rPr lang="en-US" sz="4000" dirty="0"/>
              <a:t>You Experienced or </a:t>
            </a:r>
            <a:r>
              <a:rPr lang="en-US" sz="4000" dirty="0" smtClean="0"/>
              <a:t>Observed </a:t>
            </a:r>
            <a:r>
              <a:rPr lang="en-US" sz="4000" dirty="0"/>
              <a:t>Systemic Inequality in </a:t>
            </a:r>
            <a:r>
              <a:rPr lang="en-US" sz="4000" dirty="0" smtClean="0"/>
              <a:t>Public Health and Prevention </a:t>
            </a:r>
            <a:r>
              <a:rPr lang="en-US" sz="4000" dirty="0"/>
              <a:t>Services?</a:t>
            </a:r>
          </a:p>
        </p:txBody>
      </p:sp>
    </p:spTree>
    <p:extLst>
      <p:ext uri="{BB962C8B-B14F-4D97-AF65-F5344CB8AC3E}">
        <p14:creationId xmlns:p14="http://schemas.microsoft.com/office/powerpoint/2010/main" val="3809047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39"/>
            <a:ext cx="10515600" cy="1704022"/>
          </a:xfrm>
        </p:spPr>
        <p:txBody>
          <a:bodyPr/>
          <a:lstStyle/>
          <a:p>
            <a:r>
              <a:rPr lang="en-US" b="1" dirty="0" smtClean="0"/>
              <a:t>Some Basic Definitions</a:t>
            </a:r>
            <a:endParaRPr lang="en-US" b="1" dirty="0"/>
          </a:p>
        </p:txBody>
      </p:sp>
      <p:sp>
        <p:nvSpPr>
          <p:cNvPr id="6" name="Text Placeholder 5"/>
          <p:cNvSpPr>
            <a:spLocks noGrp="1"/>
          </p:cNvSpPr>
          <p:nvPr>
            <p:ph type="body" idx="1"/>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50" y="3692772"/>
            <a:ext cx="10515600" cy="2957036"/>
          </a:xfrm>
          <a:prstGeom prst="rect">
            <a:avLst/>
          </a:prstGeom>
        </p:spPr>
      </p:pic>
    </p:spTree>
    <p:extLst>
      <p:ext uri="{BB962C8B-B14F-4D97-AF65-F5344CB8AC3E}">
        <p14:creationId xmlns:p14="http://schemas.microsoft.com/office/powerpoint/2010/main" val="3789926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617918"/>
          </a:xfrm>
        </p:spPr>
        <p:txBody>
          <a:bodyPr/>
          <a:lstStyle/>
          <a:p>
            <a:endParaRPr lang="en-US" dirty="0"/>
          </a:p>
        </p:txBody>
      </p:sp>
      <p:sp>
        <p:nvSpPr>
          <p:cNvPr id="3" name="Content Placeholder 2"/>
          <p:cNvSpPr>
            <a:spLocks noGrp="1"/>
          </p:cNvSpPr>
          <p:nvPr>
            <p:ph idx="1"/>
          </p:nvPr>
        </p:nvSpPr>
        <p:spPr>
          <a:xfrm>
            <a:off x="838200" y="2323475"/>
            <a:ext cx="10515600" cy="3853488"/>
          </a:xfrm>
        </p:spPr>
        <p:txBody>
          <a:bodyPr/>
          <a:lstStyle/>
          <a:p>
            <a:endParaRPr lang="en-US" dirty="0" smtClean="0"/>
          </a:p>
          <a:p>
            <a:endParaRPr lang="en-US" dirty="0"/>
          </a:p>
          <a:p>
            <a:endParaRPr lang="en-US" dirty="0" smtClean="0"/>
          </a:p>
          <a:p>
            <a:r>
              <a:rPr lang="en-US" dirty="0" smtClean="0"/>
              <a:t>The process of creating conditions and fostering attitudes that promote the well-being of individuals, families and communities. (William </a:t>
            </a:r>
            <a:r>
              <a:rPr lang="en-US" dirty="0" err="1" smtClean="0"/>
              <a:t>Lofquist</a:t>
            </a:r>
            <a:r>
              <a:rPr lang="en-US" dirty="0" smtClean="0"/>
              <a:t>, 1983)</a:t>
            </a:r>
          </a:p>
          <a:p>
            <a:r>
              <a:rPr lang="en-US" dirty="0" smtClean="0"/>
              <a:t>Interventions that occur prior to the onset of a disorder that are intended to prevent or reduce risk for the disorder ( IOM, 2009)</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27" y="398339"/>
            <a:ext cx="10493115" cy="3379182"/>
          </a:xfrm>
          <a:prstGeom prst="rect">
            <a:avLst/>
          </a:prstGeom>
        </p:spPr>
      </p:pic>
    </p:spTree>
    <p:extLst>
      <p:ext uri="{BB962C8B-B14F-4D97-AF65-F5344CB8AC3E}">
        <p14:creationId xmlns:p14="http://schemas.microsoft.com/office/powerpoint/2010/main" val="3633661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a:xfrm>
            <a:off x="838200" y="1690688"/>
            <a:ext cx="10515600" cy="5167312"/>
          </a:xfrm>
        </p:spPr>
        <p:txBody>
          <a:bodyPr/>
          <a:lstStyle/>
          <a:p>
            <a:pPr marL="0" indent="0" algn="ctr">
              <a:buNone/>
            </a:pPr>
            <a:endParaRPr lang="en-US" dirty="0" smtClean="0"/>
          </a:p>
          <a:p>
            <a:pPr marL="0" indent="0" algn="ctr">
              <a:buNone/>
            </a:pPr>
            <a:r>
              <a:rPr lang="en-US" b="1" dirty="0" smtClean="0"/>
              <a:t>Systemic inequality</a:t>
            </a:r>
            <a:r>
              <a:rPr lang="en-US" dirty="0" smtClean="0"/>
              <a:t> is a form of racism this is embedded in the culture, laws and regulations of a society.</a:t>
            </a:r>
          </a:p>
          <a:p>
            <a:pPr marL="0" indent="0" algn="ctr">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85" y="179881"/>
            <a:ext cx="11024015" cy="1978703"/>
          </a:xfrm>
          <a:prstGeom prst="rect">
            <a:avLst/>
          </a:prstGeom>
        </p:spPr>
      </p:pic>
      <p:graphicFrame>
        <p:nvGraphicFramePr>
          <p:cNvPr id="6" name="Diagram 5"/>
          <p:cNvGraphicFramePr/>
          <p:nvPr>
            <p:extLst>
              <p:ext uri="{D42A27DB-BD31-4B8C-83A1-F6EECF244321}">
                <p14:modId xmlns:p14="http://schemas.microsoft.com/office/powerpoint/2010/main" val="2221549596"/>
              </p:ext>
            </p:extLst>
          </p:nvPr>
        </p:nvGraphicFramePr>
        <p:xfrm>
          <a:off x="838201" y="3177915"/>
          <a:ext cx="10374442" cy="3447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9600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Systemic Racism Explained">
            <a:hlinkClick r:id="" action="ppaction://media"/>
            <a:extLst>
              <a:ext uri="{FF2B5EF4-FFF2-40B4-BE49-F238E27FC236}">
                <a16:creationId xmlns:a16="http://schemas.microsoft.com/office/drawing/2014/main" xmlns="" id="{BD03729F-4696-89B1-2A4C-6361C4A61565}"/>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92154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45720"/>
            <a:ext cx="12192000" cy="6731599"/>
          </a:xfrm>
        </p:spPr>
      </p:pic>
    </p:spTree>
    <p:extLst>
      <p:ext uri="{BB962C8B-B14F-4D97-AF65-F5344CB8AC3E}">
        <p14:creationId xmlns:p14="http://schemas.microsoft.com/office/powerpoint/2010/main" val="3716518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18114"/>
          </a:xfrm>
        </p:spPr>
        <p:txBody>
          <a:bodyPr/>
          <a:lstStyle/>
          <a:p>
            <a:endParaRPr lang="en-US" dirty="0"/>
          </a:p>
        </p:txBody>
      </p:sp>
      <p:sp>
        <p:nvSpPr>
          <p:cNvPr id="3" name="Content Placeholder 2"/>
          <p:cNvSpPr>
            <a:spLocks noGrp="1"/>
          </p:cNvSpPr>
          <p:nvPr>
            <p:ph idx="1"/>
          </p:nvPr>
        </p:nvSpPr>
        <p:spPr>
          <a:xfrm>
            <a:off x="329784" y="2563318"/>
            <a:ext cx="11024016" cy="4153291"/>
          </a:xfrm>
        </p:spPr>
        <p:txBody>
          <a:bodyPr>
            <a:normAutofit fontScale="92500" lnSpcReduction="20000"/>
          </a:bodyPr>
          <a:lstStyle/>
          <a:p>
            <a:endParaRPr lang="en-US" dirty="0" smtClean="0"/>
          </a:p>
          <a:p>
            <a:pPr marL="0" indent="0">
              <a:buNone/>
            </a:pPr>
            <a:endParaRPr lang="en-US" dirty="0" smtClean="0"/>
          </a:p>
          <a:p>
            <a:pPr marL="0" indent="0">
              <a:buNone/>
            </a:pPr>
            <a:r>
              <a:rPr lang="en-US" dirty="0" smtClean="0"/>
              <a:t>Cultural </a:t>
            </a:r>
            <a:r>
              <a:rPr lang="en-US" dirty="0"/>
              <a:t>and linguistic competence is a set of congruent behaviors, attitudes, and policies that come together in a system, agency, or among professionals that enables effective work in cross-cultural situations. </a:t>
            </a:r>
            <a:endParaRPr lang="en-US" dirty="0" smtClean="0"/>
          </a:p>
          <a:p>
            <a:pPr marL="0" indent="0">
              <a:buNone/>
            </a:pPr>
            <a:r>
              <a:rPr lang="en-US" dirty="0" smtClean="0"/>
              <a:t>‘</a:t>
            </a:r>
            <a:r>
              <a:rPr lang="en-US" dirty="0"/>
              <a:t>Culture’ refers to integrated patterns of human behavior that include the language, thoughts, communications, actions, customs, beliefs, values, and institutions of racial, ethnic, religious, or social groups. </a:t>
            </a:r>
            <a:endParaRPr lang="en-US" dirty="0" smtClean="0"/>
          </a:p>
          <a:p>
            <a:pPr marL="0" indent="0">
              <a:buNone/>
            </a:pPr>
            <a:r>
              <a:rPr lang="en-US" dirty="0" smtClean="0"/>
              <a:t>‘</a:t>
            </a:r>
            <a:r>
              <a:rPr lang="en-US" dirty="0"/>
              <a:t>Competence’ implies having the capacity to function effectively as an individual and an organization within the context of the cultural beliefs, behaviors, and needs presented by consumers and their communities. </a:t>
            </a:r>
            <a:endParaRPr lang="en-US" dirty="0" smtClean="0"/>
          </a:p>
          <a:p>
            <a:pPr marL="0" indent="0" algn="r">
              <a:buNone/>
            </a:pPr>
            <a:r>
              <a:rPr lang="en-US" dirty="0" smtClean="0"/>
              <a:t>Office </a:t>
            </a:r>
            <a:r>
              <a:rPr lang="en-US" dirty="0"/>
              <a:t>of Minority </a:t>
            </a:r>
            <a:r>
              <a:rPr lang="en-US" dirty="0" smtClean="0"/>
              <a:t>Health, 2000</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005"/>
            <a:ext cx="11047751" cy="3962486"/>
          </a:xfrm>
          <a:prstGeom prst="rect">
            <a:avLst/>
          </a:prstGeom>
        </p:spPr>
      </p:pic>
    </p:spTree>
    <p:extLst>
      <p:ext uri="{BB962C8B-B14F-4D97-AF65-F5344CB8AC3E}">
        <p14:creationId xmlns:p14="http://schemas.microsoft.com/office/powerpoint/2010/main" val="3113534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TotalTime>
  <Words>3679</Words>
  <Application>Microsoft Office PowerPoint</Application>
  <PresentationFormat>Widescreen</PresentationFormat>
  <Paragraphs>264</Paragraphs>
  <Slides>25</Slides>
  <Notes>25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Prevention and Systemic Inequality : A History</vt:lpstr>
      <vt:lpstr>Objectives</vt:lpstr>
      <vt:lpstr>PowerPoint Presentation</vt:lpstr>
      <vt:lpstr>Some Basic Definitions</vt:lpstr>
      <vt:lpstr>PowerPoint Presentation</vt:lpstr>
      <vt:lpstr>PowerPoint Presentation</vt:lpstr>
      <vt:lpstr>PowerPoint Presentation</vt:lpstr>
      <vt:lpstr>PowerPoint Presentation</vt:lpstr>
      <vt:lpstr>PowerPoint Presentation</vt:lpstr>
      <vt:lpstr>Prevention Across the Decades: The Early Years</vt:lpstr>
      <vt:lpstr>Prevention Across the Decades: The Middle Years</vt:lpstr>
      <vt:lpstr>Prevention Across the Decades: The 21st Century</vt:lpstr>
      <vt:lpstr>Is Racial Discrimination a Risk Factor?</vt:lpstr>
      <vt:lpstr>Systemic Failures of Public Health</vt:lpstr>
      <vt:lpstr>PowerPoint Presentation</vt:lpstr>
      <vt:lpstr>The Result: Drug Policies Reflecting  Systemic Inequality</vt:lpstr>
      <vt:lpstr>The Impact on Prevention Services</vt:lpstr>
      <vt:lpstr>One Problem: Adapting EBIs to Non-Dominant Cultures</vt:lpstr>
      <vt:lpstr>Reviewing Our Policies</vt:lpstr>
      <vt:lpstr>Reviewing Our Policies</vt:lpstr>
      <vt:lpstr>What Should We Do? A Personal Action Plan</vt:lpstr>
      <vt:lpstr>Implement “Two Eyed Seeing”</vt:lpstr>
      <vt:lpstr>Being Instruments of Change</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&amp; Systemic Inequality : A History</dc:title>
  <dc:creator>Sandra Del Sesto</dc:creator>
  <cp:lastModifiedBy>Sandra Del Sesto</cp:lastModifiedBy>
  <cp:revision>71</cp:revision>
  <cp:lastPrinted>2023-10-05T21:18:07Z</cp:lastPrinted>
  <dcterms:created xsi:type="dcterms:W3CDTF">2021-12-27T22:40:09Z</dcterms:created>
  <dcterms:modified xsi:type="dcterms:W3CDTF">2023-10-06T15:34:50Z</dcterms:modified>
</cp:coreProperties>
</file>