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50"/>
  </p:notesMasterIdLst>
  <p:sldIdLst>
    <p:sldId id="641" r:id="rId2"/>
    <p:sldId id="313" r:id="rId3"/>
    <p:sldId id="616" r:id="rId4"/>
    <p:sldId id="315" r:id="rId5"/>
    <p:sldId id="316" r:id="rId6"/>
    <p:sldId id="294" r:id="rId7"/>
    <p:sldId id="260" r:id="rId8"/>
    <p:sldId id="635" r:id="rId9"/>
    <p:sldId id="637" r:id="rId10"/>
    <p:sldId id="636" r:id="rId11"/>
    <p:sldId id="415" r:id="rId12"/>
    <p:sldId id="583" r:id="rId13"/>
    <p:sldId id="587" r:id="rId14"/>
    <p:sldId id="618" r:id="rId15"/>
    <p:sldId id="629" r:id="rId16"/>
    <p:sldId id="626" r:id="rId17"/>
    <p:sldId id="586" r:id="rId18"/>
    <p:sldId id="590" r:id="rId19"/>
    <p:sldId id="306" r:id="rId20"/>
    <p:sldId id="660" r:id="rId21"/>
    <p:sldId id="595" r:id="rId22"/>
    <p:sldId id="619" r:id="rId23"/>
    <p:sldId id="655" r:id="rId24"/>
    <p:sldId id="656" r:id="rId25"/>
    <p:sldId id="652" r:id="rId26"/>
    <p:sldId id="613" r:id="rId27"/>
    <p:sldId id="572" r:id="rId28"/>
    <p:sldId id="661" r:id="rId29"/>
    <p:sldId id="603" r:id="rId30"/>
    <p:sldId id="620" r:id="rId31"/>
    <p:sldId id="657" r:id="rId32"/>
    <p:sldId id="658" r:id="rId33"/>
    <p:sldId id="653" r:id="rId34"/>
    <p:sldId id="632" r:id="rId35"/>
    <p:sldId id="607" r:id="rId36"/>
    <p:sldId id="650" r:id="rId37"/>
    <p:sldId id="644" r:id="rId38"/>
    <p:sldId id="573" r:id="rId39"/>
    <p:sldId id="645" r:id="rId40"/>
    <p:sldId id="646" r:id="rId41"/>
    <p:sldId id="647" r:id="rId42"/>
    <p:sldId id="649" r:id="rId43"/>
    <p:sldId id="651" r:id="rId44"/>
    <p:sldId id="648" r:id="rId45"/>
    <p:sldId id="654" r:id="rId46"/>
    <p:sldId id="638" r:id="rId47"/>
    <p:sldId id="622" r:id="rId48"/>
    <p:sldId id="659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DF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950" autoAdjust="0"/>
  </p:normalViewPr>
  <p:slideViewPr>
    <p:cSldViewPr>
      <p:cViewPr varScale="1">
        <p:scale>
          <a:sx n="39" d="100"/>
          <a:sy n="39" d="100"/>
        </p:scale>
        <p:origin x="518" y="4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6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37A64-7B09-467C-8743-63CBA0FD8375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8F2E79-1B91-4E08-94F8-E01665755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976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Graphic to be displayed before you begin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0809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Engage in activities that require recalling information, such as summarizing notes in their own words or explaining the concepts to the other participants.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82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Address W.I.I.F.M.</a:t>
            </a:r>
            <a:r>
              <a:rPr lang="en-US" baseline="0" dirty="0" smtClean="0"/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651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 groups 10 minutes</a:t>
            </a:r>
          </a:p>
          <a:p>
            <a:r>
              <a:rPr lang="en-US" dirty="0" smtClean="0"/>
              <a:t>Application of content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3486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8526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Engage in activities that require recalling information, such as summarizing notes in their own words or explaining the concepts to the other participants.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796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Address W.I.I.F.M.</a:t>
            </a:r>
            <a:r>
              <a:rPr lang="en-US" baseline="0" dirty="0" smtClean="0"/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874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 groups 10 minutes</a:t>
            </a:r>
          </a:p>
          <a:p>
            <a:r>
              <a:rPr lang="en-US" dirty="0" smtClean="0"/>
              <a:t>Application of content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5608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0504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Engage in activities that require recalling information, such as summarizing notes in their own words or explaining the concepts to the other participants.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5934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you allowed</a:t>
            </a:r>
            <a:r>
              <a:rPr lang="en-US" baseline="0" dirty="0" smtClean="0"/>
              <a:t> time then the “review” button takes you to the Quick Review slide</a:t>
            </a:r>
          </a:p>
          <a:p>
            <a:r>
              <a:rPr lang="en-US" baseline="0" dirty="0" smtClean="0"/>
              <a:t>Or you can move forward and </a:t>
            </a:r>
            <a:r>
              <a:rPr lang="en-US" baseline="0" dirty="0" err="1" smtClean="0"/>
              <a:t>clioe</a:t>
            </a:r>
            <a:r>
              <a:rPr lang="en-US" baseline="0" dirty="0" smtClean="0"/>
              <a:t> the 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699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0718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Away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9376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Create a hyperlink</a:t>
            </a:r>
            <a:r>
              <a:rPr lang="en-US" baseline="0" dirty="0" smtClean="0"/>
              <a:t> or qr code to the evaluation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2628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Away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9940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Create a hyperlink</a:t>
            </a:r>
            <a:r>
              <a:rPr lang="en-US" baseline="0" dirty="0" smtClean="0"/>
              <a:t> or qr code to </a:t>
            </a:r>
            <a:r>
              <a:rPr lang="en-US" baseline="0" smtClean="0"/>
              <a:t>the evaluation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682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Ensure hyperlinks are active so that participants can click on them if</a:t>
            </a:r>
            <a:r>
              <a:rPr lang="en-US" baseline="0" dirty="0" smtClean="0"/>
              <a:t> you create a document from this 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1547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Ensure hyperlinks are active so that participants can click on them if</a:t>
            </a:r>
            <a:r>
              <a:rPr lang="en-US" baseline="0" dirty="0" smtClean="0"/>
              <a:t> you create a document from this presentation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Use the Citation Machine if you are not sure how to cite your reference(s)</a:t>
            </a:r>
          </a:p>
          <a:p>
            <a:r>
              <a:rPr lang="en-US" dirty="0" smtClean="0"/>
              <a:t>https://www.citationmachine.net/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80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Ensure hyperlinks are active so that participants can click on them if</a:t>
            </a:r>
            <a:r>
              <a:rPr lang="en-US" baseline="0" dirty="0" smtClean="0"/>
              <a:t> you create a document from this presentation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316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For a list of verbs go to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https://aapa.org/wp-content/uploads/2018/09/Learner-centered-objectives.pdf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https://www.k-state.edu/assessment/toolkit/outcomes/verbs.html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570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Trainer(s):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58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do you want to learn today?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559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Create a hyperlink</a:t>
            </a:r>
            <a:r>
              <a:rPr lang="en-US" baseline="0" dirty="0" smtClean="0"/>
              <a:t> or qr code to download handouts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391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Address W.I.I.F.M.</a:t>
            </a:r>
            <a:r>
              <a:rPr lang="en-US" baseline="0" dirty="0" smtClean="0"/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30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 groups 10 minutes</a:t>
            </a:r>
          </a:p>
          <a:p>
            <a:r>
              <a:rPr lang="en-US" dirty="0" smtClean="0"/>
              <a:t>Application of content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04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F2E79-1B91-4E08-94F8-E016657552A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052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CF18-6AF9-484C-99D4-3067FC99814E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43A7-92D4-4C09-9EF6-3CD92F53C3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CF18-6AF9-484C-99D4-3067FC99814E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43A7-92D4-4C09-9EF6-3CD92F53C3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CF18-6AF9-484C-99D4-3067FC99814E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43A7-92D4-4C09-9EF6-3CD92F53C3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CF18-6AF9-484C-99D4-3067FC99814E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43A7-92D4-4C09-9EF6-3CD92F53C3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CF18-6AF9-484C-99D4-3067FC99814E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43A7-92D4-4C09-9EF6-3CD92F53C3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CF18-6AF9-484C-99D4-3067FC99814E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43A7-92D4-4C09-9EF6-3CD92F53C3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CF18-6AF9-484C-99D4-3067FC99814E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43A7-92D4-4C09-9EF6-3CD92F53C3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CF18-6AF9-484C-99D4-3067FC99814E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43A7-92D4-4C09-9EF6-3CD92F53C3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CF18-6AF9-484C-99D4-3067FC99814E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43A7-92D4-4C09-9EF6-3CD92F53C3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CF18-6AF9-484C-99D4-3067FC99814E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43A7-92D4-4C09-9EF6-3CD92F53C3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CF18-6AF9-484C-99D4-3067FC99814E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43A7-92D4-4C09-9EF6-3CD92F53C3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7CF18-6AF9-484C-99D4-3067FC99814E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243A7-92D4-4C09-9EF6-3CD92F53C39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ventiontrainingservices.co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tationmachine.net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Graphic or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549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1066800"/>
            <a:ext cx="899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tx2">
                    <a:lumMod val="50000"/>
                  </a:schemeClr>
                </a:solidFill>
              </a:rPr>
              <a:t>Please download your handout at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43A7-92D4-4C09-9EF6-3CD92F53C39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093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750943"/>
            <a:ext cx="5740282" cy="1143000"/>
          </a:xfrm>
        </p:spPr>
        <p:txBody>
          <a:bodyPr>
            <a:normAutofit/>
          </a:bodyPr>
          <a:lstStyle/>
          <a:p>
            <a:r>
              <a:rPr lang="en-US" sz="6000" i="1" dirty="0" smtClean="0">
                <a:latin typeface="+mn-lt"/>
              </a:rPr>
              <a:t>Let’s Begin</a:t>
            </a:r>
            <a:endParaRPr lang="en-US" sz="6000" i="1" dirty="0">
              <a:latin typeface="+mn-lt"/>
            </a:endParaRPr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-304800" y="2667000"/>
            <a:ext cx="7048500" cy="19050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800" i="1" dirty="0" smtClean="0">
                <a:latin typeface="+mn-lt"/>
              </a:rPr>
              <a:t>Topic A</a:t>
            </a:r>
            <a:endParaRPr lang="en-US" sz="48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1821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Anchor for </a:t>
            </a:r>
            <a:r>
              <a:rPr lang="en-US" i="1" dirty="0"/>
              <a:t>Topic </a:t>
            </a:r>
            <a:r>
              <a:rPr lang="en-US" i="1" dirty="0" smtClean="0"/>
              <a:t>A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441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Add Content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719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Video or a 2</a:t>
            </a:r>
            <a:r>
              <a:rPr lang="en-US" baseline="30000" dirty="0" smtClean="0">
                <a:latin typeface="+mn-lt"/>
              </a:rPr>
              <a:t>nd</a:t>
            </a:r>
            <a:r>
              <a:rPr lang="en-US" dirty="0" smtClean="0">
                <a:latin typeface="+mn-lt"/>
              </a:rPr>
              <a:t> way to convey topic A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57400" y="6400800"/>
            <a:ext cx="1748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Retrieved from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103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13"/>
            <a:ext cx="8328992" cy="1143000"/>
          </a:xfrm>
        </p:spPr>
        <p:txBody>
          <a:bodyPr>
            <a:normAutofit/>
          </a:bodyPr>
          <a:lstStyle/>
          <a:p>
            <a:r>
              <a:rPr lang="en-US" sz="6000" i="1" dirty="0" smtClean="0">
                <a:latin typeface="+mn-lt"/>
              </a:rPr>
              <a:t>Group Work</a:t>
            </a:r>
            <a:endParaRPr lang="en-US" sz="6000" i="1" dirty="0">
              <a:latin typeface="+mn-lt"/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519596" y="2445785"/>
            <a:ext cx="7608404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Discuss why it is important </a:t>
            </a:r>
            <a:r>
              <a:rPr lang="en-US" sz="3600" dirty="0" smtClean="0"/>
              <a:t>to xyz . </a:t>
            </a:r>
            <a:endParaRPr lang="en-US" sz="3600" dirty="0"/>
          </a:p>
          <a:p>
            <a:pPr marL="0" indent="0">
              <a:buNone/>
            </a:pPr>
            <a:endParaRPr lang="en-US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 smtClean="0"/>
              <a:t>Be </a:t>
            </a:r>
            <a:r>
              <a:rPr lang="en-US" sz="3600" dirty="0"/>
              <a:t>prepared to report out.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37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53" y="3505200"/>
            <a:ext cx="8566091" cy="1002632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+mn-lt"/>
              </a:rPr>
              <a:t>Why is it </a:t>
            </a:r>
            <a:r>
              <a:rPr lang="en-US" dirty="0">
                <a:latin typeface="+mn-lt"/>
              </a:rPr>
              <a:t>important to xyz .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1000" y="3313"/>
            <a:ext cx="83289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i="1" dirty="0" smtClean="0">
                <a:latin typeface="+mn-lt"/>
              </a:rPr>
              <a:t>Report Out</a:t>
            </a:r>
            <a:endParaRPr lang="en-US" sz="60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227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Poll, Self Reflection </a:t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or Memory Retrieval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6674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227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750943"/>
            <a:ext cx="5740282" cy="1143000"/>
          </a:xfrm>
        </p:spPr>
        <p:txBody>
          <a:bodyPr>
            <a:normAutofit/>
          </a:bodyPr>
          <a:lstStyle/>
          <a:p>
            <a:r>
              <a:rPr lang="en-US" sz="6000" i="1" dirty="0">
                <a:latin typeface="+mn-lt"/>
              </a:rPr>
              <a:t>Moving</a:t>
            </a:r>
            <a:r>
              <a:rPr lang="en-US" i="1" dirty="0" smtClean="0">
                <a:latin typeface="+mn-lt"/>
              </a:rPr>
              <a:t> </a:t>
            </a:r>
            <a:r>
              <a:rPr lang="en-US" sz="6000" i="1" dirty="0">
                <a:latin typeface="+mn-lt"/>
              </a:rPr>
              <a:t>Forward</a:t>
            </a:r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-425509" y="2743199"/>
            <a:ext cx="7048500" cy="19050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800" i="1" dirty="0" smtClean="0">
                <a:latin typeface="+mn-lt"/>
              </a:rPr>
              <a:t>Topic B</a:t>
            </a:r>
            <a:endParaRPr lang="en-US" sz="48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096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750943"/>
            <a:ext cx="5740282" cy="1143000"/>
          </a:xfrm>
        </p:spPr>
        <p:txBody>
          <a:bodyPr>
            <a:normAutofit/>
          </a:bodyPr>
          <a:lstStyle/>
          <a:p>
            <a:r>
              <a:rPr lang="en-US" sz="6000" i="1" dirty="0" smtClean="0">
                <a:latin typeface="+mn-lt"/>
              </a:rPr>
              <a:t>Title</a:t>
            </a:r>
            <a:endParaRPr lang="en-US" sz="6000" i="1" dirty="0">
              <a:latin typeface="+mn-lt"/>
            </a:endParaRPr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33130" y="2704270"/>
            <a:ext cx="7048500" cy="19050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i="1" dirty="0" smtClean="0">
                <a:latin typeface="+mn-lt"/>
              </a:rPr>
              <a:t>Sub Title</a:t>
            </a:r>
            <a:endParaRPr lang="en-US" sz="40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8861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Anchor for </a:t>
            </a:r>
            <a:r>
              <a:rPr lang="en-US" i="1" dirty="0"/>
              <a:t>Topic </a:t>
            </a:r>
            <a:r>
              <a:rPr lang="en-US" i="1" dirty="0" smtClean="0"/>
              <a:t>B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5245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Add Content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652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Video or a 2</a:t>
            </a:r>
            <a:r>
              <a:rPr lang="en-US" baseline="30000" dirty="0">
                <a:latin typeface="+mn-lt"/>
              </a:rPr>
              <a:t>nd</a:t>
            </a:r>
            <a:r>
              <a:rPr lang="en-US" dirty="0">
                <a:latin typeface="+mn-lt"/>
              </a:rPr>
              <a:t> way to convey topic </a:t>
            </a:r>
            <a:r>
              <a:rPr lang="en-US" dirty="0" smtClean="0">
                <a:latin typeface="+mn-lt"/>
              </a:rPr>
              <a:t>B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57400" y="6400800"/>
            <a:ext cx="1748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Retrieved from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0194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13"/>
            <a:ext cx="8328992" cy="1143000"/>
          </a:xfrm>
        </p:spPr>
        <p:txBody>
          <a:bodyPr>
            <a:normAutofit/>
          </a:bodyPr>
          <a:lstStyle/>
          <a:p>
            <a:r>
              <a:rPr lang="en-US" sz="6000" i="1" dirty="0" smtClean="0">
                <a:latin typeface="+mn-lt"/>
              </a:rPr>
              <a:t>Group Work</a:t>
            </a:r>
            <a:endParaRPr lang="en-US" sz="6000" i="1" dirty="0">
              <a:latin typeface="+mn-lt"/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519596" y="2445785"/>
            <a:ext cx="7608404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Discuss why it is important </a:t>
            </a:r>
            <a:r>
              <a:rPr lang="en-US" sz="3600" dirty="0" smtClean="0"/>
              <a:t>to xyz . </a:t>
            </a:r>
            <a:endParaRPr lang="en-US" sz="3600" dirty="0"/>
          </a:p>
          <a:p>
            <a:pPr marL="0" indent="0">
              <a:buNone/>
            </a:pPr>
            <a:endParaRPr lang="en-US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 smtClean="0"/>
              <a:t>Be </a:t>
            </a:r>
            <a:r>
              <a:rPr lang="en-US" sz="3600" dirty="0"/>
              <a:t>prepared to report out.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6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53" y="3505200"/>
            <a:ext cx="8566091" cy="1002632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+mn-lt"/>
              </a:rPr>
              <a:t>Why is it </a:t>
            </a:r>
            <a:r>
              <a:rPr lang="en-US" dirty="0">
                <a:latin typeface="+mn-lt"/>
              </a:rPr>
              <a:t>important to xyz .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1000" y="3313"/>
            <a:ext cx="83289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i="1" dirty="0" smtClean="0">
                <a:latin typeface="+mn-lt"/>
              </a:rPr>
              <a:t>Report Out</a:t>
            </a:r>
            <a:endParaRPr lang="en-US" sz="60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248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Poll, Self Reflection </a:t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or Memory Retrieval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1266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1568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750943"/>
            <a:ext cx="5740282" cy="1143000"/>
          </a:xfrm>
        </p:spPr>
        <p:txBody>
          <a:bodyPr>
            <a:normAutofit/>
          </a:bodyPr>
          <a:lstStyle/>
          <a:p>
            <a:r>
              <a:rPr lang="en-US" sz="6000" i="1" dirty="0">
                <a:latin typeface="+mn-lt"/>
              </a:rPr>
              <a:t>Moving</a:t>
            </a:r>
            <a:r>
              <a:rPr lang="en-US" i="1" dirty="0" smtClean="0">
                <a:latin typeface="+mn-lt"/>
              </a:rPr>
              <a:t> </a:t>
            </a:r>
            <a:r>
              <a:rPr lang="en-US" sz="6000" i="1" dirty="0">
                <a:latin typeface="+mn-lt"/>
              </a:rPr>
              <a:t>Forward</a:t>
            </a:r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-425509" y="2743199"/>
            <a:ext cx="7048500" cy="19050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800" i="1" dirty="0" smtClean="0">
                <a:latin typeface="+mn-lt"/>
              </a:rPr>
              <a:t>Topic C</a:t>
            </a:r>
            <a:endParaRPr lang="en-US" sz="48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8093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Anchor for </a:t>
            </a:r>
            <a:r>
              <a:rPr lang="en-US" i="1" dirty="0"/>
              <a:t>Topic </a:t>
            </a:r>
            <a:r>
              <a:rPr lang="en-US" i="1" dirty="0" smtClean="0"/>
              <a:t>C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34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Add Content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152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13"/>
            <a:ext cx="8328992" cy="1143000"/>
          </a:xfrm>
        </p:spPr>
        <p:txBody>
          <a:bodyPr>
            <a:normAutofit/>
          </a:bodyPr>
          <a:lstStyle/>
          <a:p>
            <a:r>
              <a:rPr lang="en-US" sz="6000" i="1" dirty="0" smtClean="0">
                <a:latin typeface="+mn-lt"/>
              </a:rPr>
              <a:t>Course Description</a:t>
            </a:r>
            <a:endParaRPr lang="en-US" sz="6000" i="1" dirty="0">
              <a:latin typeface="+mn-lt"/>
            </a:endParaRPr>
          </a:p>
        </p:txBody>
      </p:sp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594692" y="1295400"/>
            <a:ext cx="79016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>
                <a:ea typeface="+mj-ea"/>
                <a:cs typeface="+mj-cs"/>
              </a:rPr>
              <a:t>Text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58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Video or a 2</a:t>
            </a:r>
            <a:r>
              <a:rPr lang="en-US" baseline="30000" dirty="0">
                <a:latin typeface="+mn-lt"/>
              </a:rPr>
              <a:t>nd</a:t>
            </a:r>
            <a:r>
              <a:rPr lang="en-US" dirty="0">
                <a:latin typeface="+mn-lt"/>
              </a:rPr>
              <a:t> way to convey topic </a:t>
            </a:r>
            <a:r>
              <a:rPr lang="en-US" dirty="0" smtClean="0">
                <a:latin typeface="+mn-lt"/>
              </a:rPr>
              <a:t>C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057400" y="6400800"/>
            <a:ext cx="1748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Retrieved from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5169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13"/>
            <a:ext cx="8328992" cy="1143000"/>
          </a:xfrm>
        </p:spPr>
        <p:txBody>
          <a:bodyPr>
            <a:normAutofit/>
          </a:bodyPr>
          <a:lstStyle/>
          <a:p>
            <a:r>
              <a:rPr lang="en-US" sz="6000" i="1" dirty="0" smtClean="0">
                <a:latin typeface="+mn-lt"/>
              </a:rPr>
              <a:t>Group Work</a:t>
            </a:r>
            <a:endParaRPr lang="en-US" sz="6000" i="1" dirty="0">
              <a:latin typeface="+mn-lt"/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519596" y="2445785"/>
            <a:ext cx="7608404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Discuss why it is important </a:t>
            </a:r>
            <a:r>
              <a:rPr lang="en-US" sz="3600" dirty="0" smtClean="0"/>
              <a:t>to xyz . </a:t>
            </a:r>
            <a:endParaRPr lang="en-US" sz="3600" dirty="0"/>
          </a:p>
          <a:p>
            <a:pPr marL="0" indent="0">
              <a:buNone/>
            </a:pPr>
            <a:endParaRPr lang="en-US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 smtClean="0"/>
              <a:t>Be </a:t>
            </a:r>
            <a:r>
              <a:rPr lang="en-US" sz="3600" dirty="0"/>
              <a:t>prepared to report out.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4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53" y="3505200"/>
            <a:ext cx="8566091" cy="1002632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+mn-lt"/>
              </a:rPr>
              <a:t>Why is it </a:t>
            </a:r>
            <a:r>
              <a:rPr lang="en-US" dirty="0">
                <a:latin typeface="+mn-lt"/>
              </a:rPr>
              <a:t>important to xyz .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1000" y="3313"/>
            <a:ext cx="83289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i="1" dirty="0" smtClean="0">
                <a:latin typeface="+mn-lt"/>
              </a:rPr>
              <a:t>Report Out</a:t>
            </a:r>
            <a:endParaRPr lang="en-US" sz="60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5436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Poll, Self Reflection </a:t>
            </a:r>
            <a:br>
              <a:rPr lang="en-US" dirty="0" smtClean="0"/>
            </a:br>
            <a:r>
              <a:rPr lang="en-US" dirty="0" smtClean="0"/>
              <a:t>or Memory Retrieval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117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13"/>
            <a:ext cx="8328992" cy="1143000"/>
          </a:xfrm>
        </p:spPr>
        <p:txBody>
          <a:bodyPr>
            <a:normAutofit/>
          </a:bodyPr>
          <a:lstStyle/>
          <a:p>
            <a:r>
              <a:rPr lang="en-US" sz="6000" i="1" dirty="0" smtClean="0">
                <a:latin typeface="+mn-lt"/>
              </a:rPr>
              <a:t>Course </a:t>
            </a:r>
            <a:r>
              <a:rPr lang="en-US" sz="6000" i="1" dirty="0">
                <a:latin typeface="+mn-lt"/>
              </a:rPr>
              <a:t>Objectives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30696" y="2318785"/>
            <a:ext cx="8229600" cy="3091415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ea typeface="+mj-ea"/>
                <a:cs typeface="+mj-cs"/>
              </a:rPr>
              <a:t>On your own:</a:t>
            </a:r>
            <a:endParaRPr lang="en-US" i="1" dirty="0">
              <a:ea typeface="+mj-ea"/>
              <a:cs typeface="+mj-cs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Name </a:t>
            </a:r>
            <a:r>
              <a:rPr lang="en-US" dirty="0" smtClean="0"/>
              <a:t>(objective one)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List (objective two)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6"/>
          <p:cNvSpPr txBox="1">
            <a:spLocks/>
          </p:cNvSpPr>
          <p:nvPr/>
        </p:nvSpPr>
        <p:spPr>
          <a:xfrm>
            <a:off x="6515100" y="5867400"/>
            <a:ext cx="2628900" cy="8382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600" i="1" dirty="0" smtClean="0">
                <a:latin typeface="AR DARLING" panose="02000000000000000000" pitchFamily="2" charset="0"/>
                <a:hlinkClick r:id="rId3" action="ppaction://hlinksldjump"/>
              </a:rPr>
              <a:t>Review</a:t>
            </a:r>
            <a:endParaRPr lang="en-US" sz="4600" i="1" dirty="0">
              <a:latin typeface="AR DARLING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22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 txBox="1">
            <a:spLocks/>
          </p:cNvSpPr>
          <p:nvPr/>
        </p:nvSpPr>
        <p:spPr>
          <a:xfrm>
            <a:off x="838200" y="-457200"/>
            <a:ext cx="7772400" cy="7315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800" i="1" dirty="0" smtClean="0">
                <a:latin typeface="+mn-lt"/>
              </a:rPr>
              <a:t>As a result </a:t>
            </a:r>
          </a:p>
          <a:p>
            <a:pPr>
              <a:defRPr/>
            </a:pPr>
            <a:r>
              <a:rPr lang="en-US" sz="4800" i="1" dirty="0" smtClean="0">
                <a:latin typeface="+mn-lt"/>
              </a:rPr>
              <a:t>of this training, </a:t>
            </a:r>
          </a:p>
          <a:p>
            <a:pPr>
              <a:defRPr/>
            </a:pPr>
            <a:r>
              <a:rPr lang="en-US" sz="4800" i="1" dirty="0" smtClean="0">
                <a:latin typeface="+mn-lt"/>
              </a:rPr>
              <a:t>what will you do </a:t>
            </a:r>
          </a:p>
          <a:p>
            <a:pPr>
              <a:defRPr/>
            </a:pPr>
            <a:r>
              <a:rPr lang="en-US" sz="4800" i="1" dirty="0" smtClean="0">
                <a:latin typeface="+mn-lt"/>
              </a:rPr>
              <a:t>to improve </a:t>
            </a:r>
          </a:p>
          <a:p>
            <a:pPr>
              <a:defRPr/>
            </a:pPr>
            <a:r>
              <a:rPr lang="en-US" sz="4800" i="1" dirty="0" smtClean="0">
                <a:latin typeface="+mn-lt"/>
              </a:rPr>
              <a:t>your current </a:t>
            </a:r>
          </a:p>
          <a:p>
            <a:pPr>
              <a:defRPr/>
            </a:pPr>
            <a:r>
              <a:rPr lang="en-US" sz="4800" i="1" dirty="0" smtClean="0">
                <a:latin typeface="+mn-lt"/>
              </a:rPr>
              <a:t>program?</a:t>
            </a:r>
            <a:endParaRPr lang="en-US" sz="4800" i="1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36" y="-914400"/>
            <a:ext cx="8229600" cy="1143000"/>
          </a:xfrm>
        </p:spPr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44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7036" y="1600200"/>
            <a:ext cx="899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tx2">
                    <a:lumMod val="50000"/>
                  </a:schemeClr>
                </a:solidFill>
              </a:rPr>
              <a:t>Please 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complete </a:t>
            </a:r>
            <a:r>
              <a:rPr lang="en-US" sz="3600" dirty="0">
                <a:solidFill>
                  <a:schemeClr val="tx2">
                    <a:lumMod val="50000"/>
                  </a:schemeClr>
                </a:solidFill>
              </a:rPr>
              <a:t>your 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evaluation at </a:t>
            </a:r>
            <a:endParaRPr lang="en-US" sz="3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43A7-92D4-4C09-9EF6-3CD92F53C39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8112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Thank You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Closing Image or Statement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01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750943"/>
            <a:ext cx="5740282" cy="1143000"/>
          </a:xfrm>
        </p:spPr>
        <p:txBody>
          <a:bodyPr>
            <a:normAutofit/>
          </a:bodyPr>
          <a:lstStyle/>
          <a:p>
            <a:r>
              <a:rPr lang="en-US" sz="6000" i="1" dirty="0" smtClean="0">
                <a:latin typeface="+mn-lt"/>
              </a:rPr>
              <a:t>Quick Review</a:t>
            </a:r>
            <a:endParaRPr lang="en-US" sz="6000" i="1" dirty="0">
              <a:latin typeface="+mn-lt"/>
            </a:endParaRPr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-228600" y="2968485"/>
            <a:ext cx="7048500" cy="19050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600" i="1" dirty="0" smtClean="0">
                <a:latin typeface="+mn-lt"/>
              </a:rPr>
              <a:t>text</a:t>
            </a:r>
            <a:endParaRPr lang="en-US" sz="46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422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Copy and paste key slides in pace of this one far a quick review.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You can also create a “fill in the blank” like the next two slides.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49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13"/>
            <a:ext cx="8328992" cy="1143000"/>
          </a:xfrm>
        </p:spPr>
        <p:txBody>
          <a:bodyPr>
            <a:normAutofit/>
          </a:bodyPr>
          <a:lstStyle/>
          <a:p>
            <a:r>
              <a:rPr lang="en-US" sz="6000" i="1" dirty="0" smtClean="0">
                <a:latin typeface="+mn-lt"/>
              </a:rPr>
              <a:t>Course </a:t>
            </a:r>
            <a:r>
              <a:rPr lang="en-US" sz="6000" i="1" dirty="0">
                <a:latin typeface="+mn-lt"/>
              </a:rPr>
              <a:t>Agenda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94247" y="1447800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Topic 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Topic B</a:t>
            </a:r>
            <a:endParaRPr lang="en-US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Topic C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83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2400"/>
            <a:ext cx="7747000" cy="6477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altLang="en-US" sz="8000" dirty="0"/>
              <a:t>Communication </a:t>
            </a:r>
            <a:endParaRPr lang="en-US" altLang="en-US" sz="8000" dirty="0" smtClean="0"/>
          </a:p>
          <a:p>
            <a:pPr marL="0" indent="0" algn="ctr">
              <a:buNone/>
            </a:pPr>
            <a:r>
              <a:rPr lang="en-US" altLang="en-US" sz="8000" dirty="0" smtClean="0"/>
              <a:t>is </a:t>
            </a:r>
            <a:r>
              <a:rPr lang="en-US" altLang="en-US" sz="8000" dirty="0"/>
              <a:t>the activity </a:t>
            </a:r>
            <a:r>
              <a:rPr lang="en-US" altLang="en-US" sz="8000" dirty="0" smtClean="0"/>
              <a:t>of conveying</a:t>
            </a:r>
            <a:r>
              <a:rPr lang="en-US" altLang="en-US" sz="8000" dirty="0"/>
              <a:t> </a:t>
            </a:r>
            <a:endParaRPr lang="en-US" altLang="en-US" sz="8000" dirty="0" smtClean="0"/>
          </a:p>
          <a:p>
            <a:pPr marL="0" indent="0" algn="ctr">
              <a:buNone/>
            </a:pPr>
            <a:r>
              <a:rPr lang="en-US" altLang="en-US" sz="8000" dirty="0" smtClean="0"/>
              <a:t>__________</a:t>
            </a:r>
            <a:r>
              <a:rPr lang="en-US" altLang="en-US" sz="8000" dirty="0"/>
              <a:t> </a:t>
            </a:r>
            <a:endParaRPr lang="en-US" altLang="en-US" sz="8000" dirty="0" smtClean="0"/>
          </a:p>
          <a:p>
            <a:pPr marL="0" indent="0" algn="ctr">
              <a:buNone/>
            </a:pPr>
            <a:r>
              <a:rPr lang="en-US" altLang="en-US" sz="8000" dirty="0" smtClean="0"/>
              <a:t>information</a:t>
            </a:r>
            <a:r>
              <a:rPr lang="en-US" altLang="en-US" sz="8000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19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2400"/>
            <a:ext cx="7747000" cy="6477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altLang="en-US" sz="8000" dirty="0"/>
              <a:t>Communication </a:t>
            </a:r>
            <a:endParaRPr lang="en-US" altLang="en-US" sz="8000" dirty="0" smtClean="0"/>
          </a:p>
          <a:p>
            <a:pPr marL="0" indent="0" algn="ctr">
              <a:buNone/>
            </a:pPr>
            <a:r>
              <a:rPr lang="en-US" altLang="en-US" sz="8000" dirty="0" smtClean="0"/>
              <a:t>is </a:t>
            </a:r>
            <a:r>
              <a:rPr lang="en-US" altLang="en-US" sz="8000" dirty="0"/>
              <a:t>the activity </a:t>
            </a:r>
            <a:r>
              <a:rPr lang="en-US" altLang="en-US" sz="8000" dirty="0" smtClean="0"/>
              <a:t>of conveying</a:t>
            </a:r>
            <a:r>
              <a:rPr lang="en-US" altLang="en-US" sz="8000" dirty="0"/>
              <a:t> </a:t>
            </a:r>
            <a:endParaRPr lang="en-US" altLang="en-US" sz="8000" dirty="0" smtClean="0"/>
          </a:p>
          <a:p>
            <a:pPr marL="0" indent="0" algn="ctr">
              <a:buNone/>
            </a:pPr>
            <a:r>
              <a:rPr lang="en-US" altLang="en-US" sz="8000" b="1" dirty="0" smtClean="0"/>
              <a:t>meaningful</a:t>
            </a:r>
            <a:r>
              <a:rPr lang="en-US" altLang="en-US" sz="8000" dirty="0"/>
              <a:t> </a:t>
            </a:r>
            <a:endParaRPr lang="en-US" altLang="en-US" sz="8000" dirty="0" smtClean="0"/>
          </a:p>
          <a:p>
            <a:pPr marL="0" indent="0" algn="ctr">
              <a:buNone/>
            </a:pPr>
            <a:r>
              <a:rPr lang="en-US" altLang="en-US" sz="8000" dirty="0" smtClean="0"/>
              <a:t>information</a:t>
            </a:r>
            <a:r>
              <a:rPr lang="en-US" altLang="en-US" sz="8000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08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 txBox="1">
            <a:spLocks/>
          </p:cNvSpPr>
          <p:nvPr/>
        </p:nvSpPr>
        <p:spPr>
          <a:xfrm>
            <a:off x="838200" y="-457200"/>
            <a:ext cx="7772400" cy="7315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800" i="1" dirty="0" smtClean="0">
                <a:latin typeface="+mn-lt"/>
              </a:rPr>
              <a:t>As a result </a:t>
            </a:r>
          </a:p>
          <a:p>
            <a:pPr>
              <a:defRPr/>
            </a:pPr>
            <a:r>
              <a:rPr lang="en-US" sz="4800" i="1" dirty="0" smtClean="0">
                <a:latin typeface="+mn-lt"/>
              </a:rPr>
              <a:t>of this training, </a:t>
            </a:r>
          </a:p>
          <a:p>
            <a:pPr>
              <a:defRPr/>
            </a:pPr>
            <a:r>
              <a:rPr lang="en-US" sz="4800" i="1" dirty="0" smtClean="0">
                <a:latin typeface="+mn-lt"/>
              </a:rPr>
              <a:t>what will you do </a:t>
            </a:r>
          </a:p>
          <a:p>
            <a:pPr>
              <a:defRPr/>
            </a:pPr>
            <a:r>
              <a:rPr lang="en-US" sz="4800" i="1" dirty="0" smtClean="0">
                <a:latin typeface="+mn-lt"/>
              </a:rPr>
              <a:t>to improve </a:t>
            </a:r>
          </a:p>
          <a:p>
            <a:pPr>
              <a:defRPr/>
            </a:pPr>
            <a:r>
              <a:rPr lang="en-US" sz="4800" i="1" dirty="0" smtClean="0">
                <a:latin typeface="+mn-lt"/>
              </a:rPr>
              <a:t>your current </a:t>
            </a:r>
          </a:p>
          <a:p>
            <a:pPr>
              <a:defRPr/>
            </a:pPr>
            <a:r>
              <a:rPr lang="en-US" sz="4800" i="1" dirty="0" smtClean="0">
                <a:latin typeface="+mn-lt"/>
              </a:rPr>
              <a:t>program?</a:t>
            </a:r>
            <a:endParaRPr lang="en-US" sz="4800" i="1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36" y="-914400"/>
            <a:ext cx="8229600" cy="1143000"/>
          </a:xfrm>
        </p:spPr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48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7036" y="1600200"/>
            <a:ext cx="899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tx2">
                    <a:lumMod val="50000"/>
                  </a:schemeClr>
                </a:solidFill>
              </a:rPr>
              <a:t>Please 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complete </a:t>
            </a:r>
            <a:r>
              <a:rPr lang="en-US" sz="3600" dirty="0">
                <a:solidFill>
                  <a:schemeClr val="tx2">
                    <a:lumMod val="50000"/>
                  </a:schemeClr>
                </a:solidFill>
              </a:rPr>
              <a:t>your 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evaluation at </a:t>
            </a:r>
            <a:endParaRPr lang="en-US" sz="3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43A7-92D4-4C09-9EF6-3CD92F53C39A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3047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Thank You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Closing Image or Statement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2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845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1859" y="76200"/>
            <a:ext cx="5740282" cy="1143000"/>
          </a:xfrm>
        </p:spPr>
        <p:txBody>
          <a:bodyPr/>
          <a:lstStyle/>
          <a:p>
            <a:r>
              <a:rPr lang="en-US" sz="6000" i="1" dirty="0" smtClean="0">
                <a:latin typeface="+mn-lt"/>
              </a:rPr>
              <a:t>Resources</a:t>
            </a:r>
            <a:endParaRPr lang="en-US" sz="6000" i="1" dirty="0">
              <a:latin typeface="+mn-lt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8229600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List resources here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>
                <a:hlinkClick r:id="rId3"/>
              </a:rPr>
              <a:t>www.preventiontrainingservices.com</a:t>
            </a:r>
            <a:r>
              <a:rPr lang="en-US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675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hlinkClick r:id="rId3"/>
              </a:rPr>
              <a:t>https://www.citationmachine.net</a:t>
            </a:r>
            <a:r>
              <a:rPr lang="en-US" sz="2000" dirty="0" smtClean="0">
                <a:hlinkClick r:id="rId3"/>
              </a:rPr>
              <a:t>/</a:t>
            </a:r>
            <a:r>
              <a:rPr lang="en-US" sz="2000" dirty="0" smtClean="0"/>
              <a:t>  </a:t>
            </a: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List references here</a:t>
            </a:r>
            <a:endParaRPr lang="en-US" sz="20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701859" y="76200"/>
            <a:ext cx="574028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i="1" dirty="0" smtClean="0">
                <a:latin typeface="+mn-lt"/>
              </a:rPr>
              <a:t>References</a:t>
            </a:r>
            <a:endParaRPr lang="en-US" sz="60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6493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6299141" cy="1143000"/>
          </a:xfrm>
        </p:spPr>
        <p:txBody>
          <a:bodyPr>
            <a:normAutofit fontScale="90000"/>
          </a:bodyPr>
          <a:lstStyle/>
          <a:p>
            <a:r>
              <a:rPr lang="en-US" sz="6000" i="1" dirty="0" smtClean="0">
                <a:latin typeface="+mn-lt"/>
              </a:rPr>
              <a:t>Contact Information</a:t>
            </a:r>
            <a:endParaRPr lang="en-US" sz="6000" i="1" dirty="0">
              <a:latin typeface="+mn-lt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8229600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List contact information here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36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13"/>
            <a:ext cx="8328992" cy="1143000"/>
          </a:xfrm>
        </p:spPr>
        <p:txBody>
          <a:bodyPr>
            <a:normAutofit/>
          </a:bodyPr>
          <a:lstStyle/>
          <a:p>
            <a:r>
              <a:rPr lang="en-US" sz="6000" i="1" dirty="0" smtClean="0">
                <a:latin typeface="+mn-lt"/>
              </a:rPr>
              <a:t>Course Objective(s)</a:t>
            </a:r>
            <a:endParaRPr lang="en-US" sz="6000" i="1" dirty="0">
              <a:latin typeface="+mn-lt"/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480392" y="14478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i="1" dirty="0">
                <a:ea typeface="+mj-ea"/>
                <a:cs typeface="+mj-cs"/>
              </a:rPr>
              <a:t>Upon completion of this training the participant will be able to:</a:t>
            </a:r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smtClean="0"/>
              <a:t>text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smtClean="0"/>
              <a:t>text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smtClean="0"/>
              <a:t>text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58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Trainer(s) Introduction</a:t>
            </a:r>
            <a:endParaRPr lang="en-US" dirty="0"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5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Who</a:t>
            </a:r>
            <a:r>
              <a:rPr lang="en-US" dirty="0">
                <a:latin typeface="+mn-lt"/>
              </a:rPr>
              <a:t> </a:t>
            </a:r>
            <a:r>
              <a:rPr lang="en-US" b="1" dirty="0">
                <a:latin typeface="+mn-lt"/>
              </a:rPr>
              <a:t>are you</a:t>
            </a:r>
            <a:r>
              <a:rPr lang="en-US" b="1" dirty="0" smtClean="0">
                <a:latin typeface="+mn-lt"/>
              </a:rPr>
              <a:t>?</a:t>
            </a:r>
            <a:endParaRPr lang="en-US" dirty="0">
              <a:latin typeface="+mn-lt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371600" y="2057400"/>
            <a:ext cx="6705600" cy="2895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sz="4800" dirty="0" smtClean="0"/>
              <a:t>Go to the chat box and type in one or two words that describe you. 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6177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What do you do </a:t>
            </a:r>
            <a:r>
              <a:rPr lang="en-US" b="1" dirty="0" smtClean="0">
                <a:latin typeface="+mn-lt"/>
              </a:rPr>
              <a:t>?</a:t>
            </a:r>
            <a:endParaRPr lang="en-US" dirty="0">
              <a:latin typeface="+mn-lt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905000"/>
            <a:ext cx="8514522" cy="2895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4800" dirty="0"/>
              <a:t>Go to the chat box and type in </a:t>
            </a:r>
            <a:r>
              <a:rPr lang="en-US" sz="4800" dirty="0" smtClean="0"/>
              <a:t>a few words </a:t>
            </a:r>
            <a:r>
              <a:rPr lang="en-US" sz="4800" dirty="0"/>
              <a:t>that describe what you currently </a:t>
            </a:r>
            <a:r>
              <a:rPr lang="en-US" sz="4800" dirty="0" smtClean="0"/>
              <a:t>do in prevention.</a:t>
            </a:r>
          </a:p>
          <a:p>
            <a:pPr>
              <a:buNone/>
            </a:pPr>
            <a:r>
              <a:rPr lang="en-US" sz="2800" dirty="0" smtClean="0"/>
              <a:t>(</a:t>
            </a:r>
            <a:r>
              <a:rPr lang="en-US" sz="2800" dirty="0" err="1" smtClean="0"/>
              <a:t>ie</a:t>
            </a:r>
            <a:r>
              <a:rPr lang="en-US" sz="2800" dirty="0" smtClean="0"/>
              <a:t>, deliver which curriculum, coordinate a coalition, </a:t>
            </a:r>
            <a:r>
              <a:rPr lang="en-US" sz="2800" dirty="0" err="1" smtClean="0"/>
              <a:t>etc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43A7-92D4-4C09-9EF6-3CD92F53C39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2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Content Placeholder 2"/>
          <p:cNvSpPr>
            <a:spLocks noGrp="1"/>
          </p:cNvSpPr>
          <p:nvPr>
            <p:ph idx="1"/>
          </p:nvPr>
        </p:nvSpPr>
        <p:spPr>
          <a:xfrm>
            <a:off x="914400" y="708840"/>
            <a:ext cx="4144094" cy="5675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i="1" dirty="0" smtClean="0"/>
              <a:t>This training </a:t>
            </a:r>
          </a:p>
          <a:p>
            <a:pPr marL="0" indent="0">
              <a:buNone/>
            </a:pPr>
            <a:r>
              <a:rPr lang="en-US" sz="6000" i="1" dirty="0" smtClean="0"/>
              <a:t>will be </a:t>
            </a:r>
          </a:p>
          <a:p>
            <a:pPr marL="0" indent="0">
              <a:buNone/>
            </a:pPr>
            <a:r>
              <a:rPr lang="en-US" sz="6000" i="1" dirty="0" smtClean="0"/>
              <a:t>worthwhile </a:t>
            </a:r>
          </a:p>
          <a:p>
            <a:pPr marL="0" indent="0">
              <a:buNone/>
            </a:pPr>
            <a:r>
              <a:rPr lang="en-US" sz="6000" i="1" dirty="0" smtClean="0"/>
              <a:t>if I learn…..</a:t>
            </a:r>
            <a:endParaRPr lang="en-US" sz="60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243A7-92D4-4C09-9EF6-3CD92F53C39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71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698</Words>
  <Application>Microsoft Office PowerPoint</Application>
  <PresentationFormat>On-screen Show (4:3)</PresentationFormat>
  <Paragraphs>186</Paragraphs>
  <Slides>48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 DARLING</vt:lpstr>
      <vt:lpstr>Arial</vt:lpstr>
      <vt:lpstr>Calibri</vt:lpstr>
      <vt:lpstr>Wingdings</vt:lpstr>
      <vt:lpstr>Office Theme</vt:lpstr>
      <vt:lpstr>PowerPoint Presentation</vt:lpstr>
      <vt:lpstr>Title</vt:lpstr>
      <vt:lpstr>Course Description</vt:lpstr>
      <vt:lpstr>Course Agenda</vt:lpstr>
      <vt:lpstr>Course Objective(s)</vt:lpstr>
      <vt:lpstr>Trainer(s) Introduction</vt:lpstr>
      <vt:lpstr>Who are you?</vt:lpstr>
      <vt:lpstr>What do you do ?</vt:lpstr>
      <vt:lpstr>PowerPoint Presentation</vt:lpstr>
      <vt:lpstr>PowerPoint Presentation</vt:lpstr>
      <vt:lpstr>Let’s Begin</vt:lpstr>
      <vt:lpstr>Anchor for Topic A</vt:lpstr>
      <vt:lpstr>Add Content</vt:lpstr>
      <vt:lpstr>Video or a 2nd way to convey topic A</vt:lpstr>
      <vt:lpstr>Group Work</vt:lpstr>
      <vt:lpstr>Why is it important to xyz . </vt:lpstr>
      <vt:lpstr>Poll, Self Reflection  or Memory Retrieval</vt:lpstr>
      <vt:lpstr>Break</vt:lpstr>
      <vt:lpstr>Moving Forward</vt:lpstr>
      <vt:lpstr>Anchor for Topic B</vt:lpstr>
      <vt:lpstr>Add Content</vt:lpstr>
      <vt:lpstr>Video or a 2nd way to convey topic B</vt:lpstr>
      <vt:lpstr>Group Work</vt:lpstr>
      <vt:lpstr>Why is it important to xyz . </vt:lpstr>
      <vt:lpstr>Poll, Self Reflection  or Memory Retrieval</vt:lpstr>
      <vt:lpstr>Break</vt:lpstr>
      <vt:lpstr>Moving Forward</vt:lpstr>
      <vt:lpstr>Anchor for Topic C</vt:lpstr>
      <vt:lpstr>Add Content</vt:lpstr>
      <vt:lpstr>Video or a 2nd way to convey topic C</vt:lpstr>
      <vt:lpstr>Group Work</vt:lpstr>
      <vt:lpstr>Why is it important to xyz . </vt:lpstr>
      <vt:lpstr>Poll, Self Reflection  or Memory Retrieval</vt:lpstr>
      <vt:lpstr>Course Objectives</vt:lpstr>
      <vt:lpstr>Question</vt:lpstr>
      <vt:lpstr>PowerPoint Presentation</vt:lpstr>
      <vt:lpstr>Thank You</vt:lpstr>
      <vt:lpstr>Quick Review</vt:lpstr>
      <vt:lpstr>PowerPoint Presentation</vt:lpstr>
      <vt:lpstr>PowerPoint Presentation</vt:lpstr>
      <vt:lpstr>PowerPoint Presentation</vt:lpstr>
      <vt:lpstr>Question</vt:lpstr>
      <vt:lpstr>PowerPoint Presentation</vt:lpstr>
      <vt:lpstr>Thank You</vt:lpstr>
      <vt:lpstr>PowerPoint Presentation</vt:lpstr>
      <vt:lpstr>Resources</vt:lpstr>
      <vt:lpstr>PowerPoint Presentation</vt:lpstr>
      <vt:lpstr>Contact Information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Mitchell</dc:creator>
  <cp:lastModifiedBy>Mitchell</cp:lastModifiedBy>
  <cp:revision>109</cp:revision>
  <dcterms:created xsi:type="dcterms:W3CDTF">2015-08-30T22:15:30Z</dcterms:created>
  <dcterms:modified xsi:type="dcterms:W3CDTF">2025-01-22T16:46:31Z</dcterms:modified>
</cp:coreProperties>
</file>